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56" r:id="rId5"/>
    <p:sldId id="267" r:id="rId6"/>
    <p:sldId id="268" r:id="rId7"/>
    <p:sldId id="269" r:id="rId8"/>
    <p:sldId id="270" r:id="rId9"/>
    <p:sldId id="278" r:id="rId10"/>
    <p:sldId id="279" r:id="rId11"/>
    <p:sldId id="280" r:id="rId12"/>
    <p:sldId id="281" r:id="rId13"/>
    <p:sldId id="271" r:id="rId14"/>
    <p:sldId id="282" r:id="rId15"/>
    <p:sldId id="283" r:id="rId16"/>
    <p:sldId id="25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C33"/>
    <a:srgbClr val="5C5A59"/>
    <a:srgbClr val="A7A8AC"/>
    <a:srgbClr val="99C6E6"/>
    <a:srgbClr val="2396D3"/>
    <a:srgbClr val="DA9EAD"/>
    <a:srgbClr val="66A9D9"/>
    <a:srgbClr val="C76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1462" autoAdjust="0"/>
  </p:normalViewPr>
  <p:slideViewPr>
    <p:cSldViewPr snapToGrid="0" showGuides="1">
      <p:cViewPr varScale="1">
        <p:scale>
          <a:sx n="82" d="100"/>
          <a:sy n="82" d="100"/>
        </p:scale>
        <p:origin x="17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a, Alexey" userId="d7d5e007-8525-43c7-97bc-2c755ac36007" providerId="ADAL" clId="{842150E8-98C4-4647-8E9F-6F0DF2C7F0BB}"/>
    <pc:docChg chg="custSel modSld sldOrd">
      <pc:chgData name="Gera, Alexey" userId="d7d5e007-8525-43c7-97bc-2c755ac36007" providerId="ADAL" clId="{842150E8-98C4-4647-8E9F-6F0DF2C7F0BB}" dt="2024-02-29T14:25:39.543" v="5" actId="313"/>
      <pc:docMkLst>
        <pc:docMk/>
      </pc:docMkLst>
      <pc:sldChg chg="modSp">
        <pc:chgData name="Gera, Alexey" userId="d7d5e007-8525-43c7-97bc-2c755ac36007" providerId="ADAL" clId="{842150E8-98C4-4647-8E9F-6F0DF2C7F0BB}" dt="2024-02-29T14:25:05.534" v="3" actId="20577"/>
        <pc:sldMkLst>
          <pc:docMk/>
          <pc:sldMk cId="1362079189" sldId="268"/>
        </pc:sldMkLst>
        <pc:spChg chg="mod">
          <ac:chgData name="Gera, Alexey" userId="d7d5e007-8525-43c7-97bc-2c755ac36007" providerId="ADAL" clId="{842150E8-98C4-4647-8E9F-6F0DF2C7F0BB}" dt="2024-02-29T14:25:05.534" v="3" actId="20577"/>
          <ac:spMkLst>
            <pc:docMk/>
            <pc:sldMk cId="1362079189" sldId="268"/>
            <ac:spMk id="2" creationId="{39A8382A-3DC5-449B-85C8-378D2A28BE51}"/>
          </ac:spMkLst>
        </pc:spChg>
      </pc:sldChg>
      <pc:sldChg chg="modSp">
        <pc:chgData name="Gera, Alexey" userId="d7d5e007-8525-43c7-97bc-2c755ac36007" providerId="ADAL" clId="{842150E8-98C4-4647-8E9F-6F0DF2C7F0BB}" dt="2024-02-29T14:25:29.598" v="4" actId="313"/>
        <pc:sldMkLst>
          <pc:docMk/>
          <pc:sldMk cId="2413698017" sldId="270"/>
        </pc:sldMkLst>
        <pc:spChg chg="mod">
          <ac:chgData name="Gera, Alexey" userId="d7d5e007-8525-43c7-97bc-2c755ac36007" providerId="ADAL" clId="{842150E8-98C4-4647-8E9F-6F0DF2C7F0BB}" dt="2024-02-29T14:25:29.598" v="4" actId="313"/>
          <ac:spMkLst>
            <pc:docMk/>
            <pc:sldMk cId="2413698017" sldId="270"/>
            <ac:spMk id="8" creationId="{B9599206-3786-4846-9F22-D4E718B3216E}"/>
          </ac:spMkLst>
        </pc:spChg>
      </pc:sldChg>
      <pc:sldChg chg="ord">
        <pc:chgData name="Gera, Alexey" userId="d7d5e007-8525-43c7-97bc-2c755ac36007" providerId="ADAL" clId="{842150E8-98C4-4647-8E9F-6F0DF2C7F0BB}" dt="2024-02-29T14:02:58.784" v="0"/>
        <pc:sldMkLst>
          <pc:docMk/>
          <pc:sldMk cId="4033734683" sldId="271"/>
        </pc:sldMkLst>
      </pc:sldChg>
      <pc:sldChg chg="modSp">
        <pc:chgData name="Gera, Alexey" userId="d7d5e007-8525-43c7-97bc-2c755ac36007" providerId="ADAL" clId="{842150E8-98C4-4647-8E9F-6F0DF2C7F0BB}" dt="2024-02-29T14:25:39.543" v="5" actId="313"/>
        <pc:sldMkLst>
          <pc:docMk/>
          <pc:sldMk cId="1536641387" sldId="279"/>
        </pc:sldMkLst>
        <pc:spChg chg="mod">
          <ac:chgData name="Gera, Alexey" userId="d7d5e007-8525-43c7-97bc-2c755ac36007" providerId="ADAL" clId="{842150E8-98C4-4647-8E9F-6F0DF2C7F0BB}" dt="2024-02-29T14:25:39.543" v="5" actId="313"/>
          <ac:spMkLst>
            <pc:docMk/>
            <pc:sldMk cId="1536641387" sldId="279"/>
            <ac:spMk id="5" creationId="{50160D08-2F40-493C-A1B4-1BED1B55136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D5630-54B3-4084-B01A-60895572CFF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4EB6C-D4E6-4706-AD1B-FEA4C0260E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4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Коллеги, приветствую!</a:t>
            </a:r>
          </a:p>
          <a:p>
            <a:r>
              <a:rPr lang="ru-RU" dirty="0"/>
              <a:t>Меня зовут Алексей Гера, я эксперт по корпоративным коммуникационным системам Софтлайн. Сегодня по знакомлю вас с актуальным состоянием рынка коммуникаций и тем местом, которое в нём занимает Софтлайн.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88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 рынок рассказал, нужно упомянуть и про то, как себя во всём этом многообразии позиционирует Софтлайн</a:t>
            </a:r>
            <a:r>
              <a:rPr lang="en-US" dirty="0"/>
              <a:t>.</a:t>
            </a:r>
          </a:p>
          <a:p>
            <a:r>
              <a:rPr lang="ru-RU" dirty="0"/>
              <a:t>Мы предлагаем</a:t>
            </a:r>
            <a:r>
              <a:rPr lang="en-US" dirty="0"/>
              <a:t>: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Аудит существующих систем заказчика, подготовка концепции и дорожной карты внедрения</a:t>
            </a:r>
            <a:r>
              <a:rPr lang="en-US" dirty="0"/>
              <a:t>/</a:t>
            </a:r>
            <a:r>
              <a:rPr lang="ru-RU" dirty="0"/>
              <a:t>модернизации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Демонстрация вендорских решений на стендах вендоров либо на основе демокафе </a:t>
            </a:r>
            <a:r>
              <a:rPr lang="en-US" dirty="0"/>
              <a:t>Softline</a:t>
            </a:r>
            <a:endParaRPr lang="ru-RU" dirty="0"/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Организация </a:t>
            </a:r>
            <a:r>
              <a:rPr lang="en-US" dirty="0"/>
              <a:t>proof of concept</a:t>
            </a:r>
            <a:r>
              <a:rPr lang="ru-RU" dirty="0"/>
              <a:t>, проведение пилотных тестовых внедрений в облаке или </a:t>
            </a:r>
            <a:r>
              <a:rPr lang="en-US" dirty="0"/>
              <a:t>on-premise</a:t>
            </a:r>
            <a:endParaRPr lang="ru-RU" dirty="0"/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Предпроектное обследование, проектно-изыскательские работы и документирование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Поставка лицензий, сертификатов техподдержки и аппаратного обеспечения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Внедрение выбранного решения (инсталляция, конфигурирование)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Интеграция выбранного решения со смежными ИТ-системами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Обучение специалистов заказчика администрированию и эксплуатации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Прохождение приёмо-сдаточных испытаний на основе ПиМИ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Сопровождение периода опытно-промышленной эксплуатации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Комплексное сопровождение и техническая поддержка платформы на этапе промышленной эксплуатации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Специальные коммерческие условия с разбивкой полной суммы проекта на регулярные платежи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722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Попробую подвести небольшой итог.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На рынке много решений, соответствующих требованиям своего конкретного сегмента связи (голос, видео, текст), сами эти решения в состоянии закрывать большинство функционала ушедших производителей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Часть вендоров из РФ учла обстановку и подготовила инструменты переиспользования западной инсталлированной базы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Вендоры, изначально делавшие ставку на ПАК, постепенно переходят в ПО под давлением обстоятельств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Почти все российские коммуникационные вендоры стремятся к конвергентной экосистеме, которая в своей конечно стадии должна воспроизвести комплексные коммуникационные решения </a:t>
            </a:r>
            <a:r>
              <a:rPr lang="en-US" dirty="0"/>
              <a:t>Microsoft</a:t>
            </a:r>
            <a:r>
              <a:rPr lang="ru-RU" dirty="0"/>
              <a:t>, </a:t>
            </a:r>
            <a:r>
              <a:rPr lang="en-US" dirty="0"/>
              <a:t>Cisco </a:t>
            </a:r>
            <a:r>
              <a:rPr lang="ru-RU" dirty="0"/>
              <a:t>и </a:t>
            </a:r>
            <a:r>
              <a:rPr lang="en-US" dirty="0"/>
              <a:t>Avaya “</a:t>
            </a:r>
            <a:r>
              <a:rPr lang="ru-RU" dirty="0"/>
              <a:t>всё-в-одном</a:t>
            </a:r>
            <a:r>
              <a:rPr lang="en-US" dirty="0"/>
              <a:t>”</a:t>
            </a:r>
            <a:endParaRPr lang="ru-RU" dirty="0"/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Сам процесс развития можно отслеживать через дорожные карты, которыми без проблем делится большинство российских игроков</a:t>
            </a:r>
          </a:p>
          <a:p>
            <a:pPr marL="268288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33350" algn="l"/>
              </a:tabLst>
              <a:defRPr/>
            </a:pPr>
            <a:r>
              <a:rPr lang="ru-RU" dirty="0"/>
              <a:t>Точка концентрации экспертизы и достоверных данных о текущем статусе вендоров – интеграторы, регулярно проводящие аудит рынка и скоринг решений на основе ключевых критериев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463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 конкретно мы можем помочь вам здесь и сейчас</a:t>
            </a:r>
            <a:r>
              <a:rPr lang="en-US" dirty="0"/>
              <a:t>: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Мы готовы работать с любой постановкой задачи – от технической до бизнес-ориентированной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Мы знакомы с многообразием современного вендорского ландшафта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На этапе формализации требований к проработке подключаются архитектурные специалисты и технические эксперты, квалифицированно собирающие оптимальный вендорский стек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Любую выбранную технологическую концепцию мы готовы защищать на этапе пилотирования или в рамках </a:t>
            </a:r>
            <a:r>
              <a:rPr lang="en-US" dirty="0"/>
              <a:t>“proof of concept”</a:t>
            </a:r>
            <a:endParaRPr lang="ru-RU" dirty="0"/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В большинстве случае мы рекомендуем поэтапную миграцию коммуникационного сервиса, при котором переход на новую платформу происходит плавно, с периодом параллельной работы старого и нового решений</a:t>
            </a:r>
            <a:r>
              <a:rPr lang="en-US" dirty="0"/>
              <a:t> </a:t>
            </a:r>
            <a:r>
              <a:rPr lang="ru-RU" dirty="0"/>
              <a:t>в интегрированном формате</a:t>
            </a:r>
          </a:p>
          <a:p>
            <a:pPr marL="268288" lvl="1" indent="-171450">
              <a:buFont typeface="Arial" panose="020B0604020202020204" pitchFamily="34" charset="0"/>
              <a:buChar char="•"/>
              <a:tabLst>
                <a:tab pos="133350" algn="l"/>
              </a:tabLst>
            </a:pPr>
            <a:r>
              <a:rPr lang="ru-RU" dirty="0"/>
              <a:t>По итогам экспертной проработки заказчик получит не просто технологическую платформу, а полноценное решение своей бизнес-задачи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78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Благодарю вас за внимание, желаю интересных выступлений и приятного вечера, остаюсь с вами для углубления в любую из затронутых тем.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50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первую очередь необходимо декомпозировать обширный термин </a:t>
            </a:r>
            <a:r>
              <a:rPr lang="en-US" dirty="0"/>
              <a:t>“</a:t>
            </a:r>
            <a:r>
              <a:rPr lang="ru-RU" dirty="0"/>
              <a:t>коммуникационные решения</a:t>
            </a:r>
            <a:r>
              <a:rPr lang="en-US" dirty="0"/>
              <a:t>”</a:t>
            </a:r>
            <a:r>
              <a:rPr lang="ru-RU" dirty="0"/>
              <a:t> на какие-то конкретные и понятные технологии.</a:t>
            </a:r>
          </a:p>
          <a:p>
            <a:r>
              <a:rPr lang="ru-RU" dirty="0"/>
              <a:t>Обычно это делается на основе выделения основного режима общения, который предлагает соответствующая платформа – голос, видео и текст.</a:t>
            </a:r>
          </a:p>
          <a:p>
            <a:endParaRPr lang="ru-RU" dirty="0"/>
          </a:p>
          <a:p>
            <a:r>
              <a:rPr lang="ru-RU" dirty="0"/>
              <a:t>Голос – это телефония и промышленная связь, как частный случай телефонии.</a:t>
            </a:r>
          </a:p>
          <a:p>
            <a:r>
              <a:rPr lang="ru-RU" dirty="0"/>
              <a:t>Видео – это платформы ВКС разного вида, и к ним вполне можно причислить вебинар-решения</a:t>
            </a:r>
          </a:p>
          <a:p>
            <a:r>
              <a:rPr lang="ru-RU" dirty="0"/>
              <a:t>Текст – это </a:t>
            </a:r>
            <a:r>
              <a:rPr lang="ru-RU" dirty="0" err="1"/>
              <a:t>месседжинговые</a:t>
            </a:r>
            <a:r>
              <a:rPr lang="ru-RU" dirty="0"/>
              <a:t> платформы.</a:t>
            </a:r>
          </a:p>
          <a:p>
            <a:endParaRPr lang="ru-RU" dirty="0"/>
          </a:p>
          <a:p>
            <a:r>
              <a:rPr lang="ru-RU" dirty="0"/>
              <a:t>Сразу необходимо уточнить, что в современном мире разные виды коммуникаций часто смешиваются, то есть трудно найти голую телефонию без упрощённого функционала текстового и </a:t>
            </a:r>
            <a:r>
              <a:rPr lang="ru-RU" dirty="0" err="1"/>
              <a:t>видеообщения</a:t>
            </a:r>
            <a:r>
              <a:rPr lang="ru-RU" dirty="0"/>
              <a:t>, да и мессенджеры сейчас очень часто предлагают сбор видеоконференций, однако каждый из участников вендорского рынка начинал развитие своей экосистемы с какого-то определённого вида общения.</a:t>
            </a:r>
          </a:p>
          <a:p>
            <a:endParaRPr lang="ru-RU" dirty="0"/>
          </a:p>
          <a:p>
            <a:r>
              <a:rPr lang="ru-RU" dirty="0"/>
              <a:t>Особняком стоит такой вид связи, как </a:t>
            </a:r>
            <a:r>
              <a:rPr lang="en-US" dirty="0"/>
              <a:t>“</a:t>
            </a:r>
            <a:r>
              <a:rPr lang="ru-RU" dirty="0"/>
              <a:t>конвергентная</a:t>
            </a:r>
            <a:r>
              <a:rPr lang="en-US" dirty="0"/>
              <a:t>”</a:t>
            </a:r>
            <a:r>
              <a:rPr lang="ru-RU" dirty="0"/>
              <a:t>. Хорошим примером может служить портфолио безвременно покинувшей нас </a:t>
            </a:r>
            <a:r>
              <a:rPr lang="en-US" dirty="0"/>
              <a:t>Cisco Systems</a:t>
            </a:r>
            <a:r>
              <a:rPr lang="ru-RU" dirty="0"/>
              <a:t>, в рамках которой пользователю были доступны абсолютно все виды связи из единого интерфейса. Таких решений на рынке РФ пока нет, хотя почти все производители так или иначе к этому стремятся.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59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чего ждёт заказчик от соответствующих платформ</a:t>
            </a:r>
            <a:r>
              <a:rPr lang="en-US" dirty="0"/>
              <a:t>? </a:t>
            </a:r>
            <a:endParaRPr lang="ru-RU" dirty="0"/>
          </a:p>
          <a:p>
            <a:r>
              <a:rPr lang="ru-RU" dirty="0"/>
              <a:t>Предложенные вам данные собраны на основе взаимодействия с рынком, то есть это те требования, которые мы чаще всего слышим, когда нас привлекают к проработке модернизации и внедрения систем связи.</a:t>
            </a:r>
          </a:p>
          <a:p>
            <a:endParaRPr lang="ru-RU" dirty="0"/>
          </a:p>
          <a:p>
            <a:r>
              <a:rPr lang="ru-RU" dirty="0"/>
              <a:t>Разумеется список не исчерпывающий, но это ключевые вещи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u-RU" b="0" dirty="0"/>
              <a:t>Телефония и промышленная связь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Зрелые механизмы отказоустойчивости ядра и филиалов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Гибридное использование </a:t>
            </a:r>
            <a:r>
              <a:rPr lang="en-US" dirty="0"/>
              <a:t>IP </a:t>
            </a:r>
            <a:r>
              <a:rPr lang="ru-RU" dirty="0"/>
              <a:t>и физических интерфейсов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Максимальное переиспользование существующей инсталлированной базы (телефоны и шлюзы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Набор современных дополнительный видов обслуживания (запись, селекторы, биллинг и т.п.)</a:t>
            </a:r>
          </a:p>
          <a:p>
            <a:endParaRPr lang="ru-RU" dirty="0"/>
          </a:p>
          <a:p>
            <a:r>
              <a:rPr lang="ru-RU" b="0" dirty="0"/>
              <a:t>Видеоконференцсвязь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Модульность и отказоустойчивость управляющих и </a:t>
            </a:r>
            <a:r>
              <a:rPr lang="ru-RU" dirty="0" err="1"/>
              <a:t>медиаузлов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Поддержка аппаратных </a:t>
            </a:r>
            <a:r>
              <a:rPr lang="en-US" dirty="0"/>
              <a:t>SIP/H.323-</a:t>
            </a:r>
            <a:r>
              <a:rPr lang="ru-RU" dirty="0"/>
              <a:t>терминалов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Вебинарный режим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Безопасный доступ внешних клиентов из публичного сегмента во внутренний контур и обратно</a:t>
            </a:r>
          </a:p>
          <a:p>
            <a:endParaRPr lang="ru-RU" dirty="0"/>
          </a:p>
          <a:p>
            <a:r>
              <a:rPr lang="ru-RU" b="0" dirty="0"/>
              <a:t>Месседжинг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Эргономика и пользовательский функционал, приближенные к продуктам </a:t>
            </a:r>
            <a:r>
              <a:rPr lang="en-US" dirty="0"/>
              <a:t>b2c</a:t>
            </a:r>
            <a:r>
              <a:rPr lang="ru-RU" dirty="0"/>
              <a:t>-сегмента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Надёжность, модульность и отказоустойчивость, соответствующие </a:t>
            </a:r>
            <a:r>
              <a:rPr lang="en-US" dirty="0"/>
              <a:t>enterprise-</a:t>
            </a:r>
            <a:r>
              <a:rPr lang="ru-RU" dirty="0"/>
              <a:t>классу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Возможность </a:t>
            </a:r>
            <a:r>
              <a:rPr lang="en-US" dirty="0"/>
              <a:t>onprem-</a:t>
            </a:r>
            <a:r>
              <a:rPr lang="ru-RU" dirty="0"/>
              <a:t>размещения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65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Теперь перейдём к вендорам-представителям соответствующих направлений.</a:t>
            </a:r>
          </a:p>
          <a:p>
            <a:endParaRPr lang="ru-RU" dirty="0"/>
          </a:p>
          <a:p>
            <a:r>
              <a:rPr lang="ru-RU" dirty="0"/>
              <a:t>В случае с телефонией это </a:t>
            </a:r>
            <a:r>
              <a:rPr lang="en-US" b="0" dirty="0"/>
              <a:t>FLAT Software</a:t>
            </a:r>
            <a:r>
              <a:rPr lang="ru-RU" b="0" dirty="0"/>
              <a:t>, СателПро РТУ, НТЦ Протей, </a:t>
            </a:r>
            <a:r>
              <a:rPr lang="en-US" b="0" dirty="0"/>
              <a:t>Eltex</a:t>
            </a:r>
            <a:r>
              <a:rPr lang="ru-RU" b="0" dirty="0"/>
              <a:t>, АгатРТ, ИскраТехнологии, Светец, Информтехника, </a:t>
            </a:r>
            <a:r>
              <a:rPr lang="en-US" b="0" dirty="0" err="1"/>
              <a:t>Audiocodes</a:t>
            </a:r>
            <a:r>
              <a:rPr lang="ru-RU" b="0" dirty="0"/>
              <a:t>, </a:t>
            </a:r>
            <a:r>
              <a:rPr lang="en-US" b="0" dirty="0"/>
              <a:t>Yealink</a:t>
            </a:r>
            <a:r>
              <a:rPr lang="ru-RU" b="0" dirty="0"/>
              <a:t>. Вполне вероятно, что в этом списке вы не видите какого-то конкретного бренда, который увидеть ожидали, но это именно выжимка, и с этими вендорам у Софтлайн точно было проектное взаимодействие.</a:t>
            </a:r>
          </a:p>
          <a:p>
            <a:endParaRPr lang="ru-RU" b="0" dirty="0"/>
          </a:p>
          <a:p>
            <a:r>
              <a:rPr lang="ru-RU" b="0" dirty="0"/>
              <a:t>Как видите, рынок телефонии неожиданно широк, то есть после ухода </a:t>
            </a:r>
            <a:r>
              <a:rPr lang="en-US" b="0" dirty="0"/>
              <a:t>Cisco</a:t>
            </a:r>
            <a:r>
              <a:rPr lang="ru-RU" b="0" dirty="0"/>
              <a:t>, </a:t>
            </a:r>
            <a:r>
              <a:rPr lang="en-US" b="0" dirty="0"/>
              <a:t>Avaya </a:t>
            </a:r>
            <a:r>
              <a:rPr lang="ru-RU" b="0" dirty="0"/>
              <a:t>и </a:t>
            </a:r>
            <a:r>
              <a:rPr lang="en-US" b="0" dirty="0"/>
              <a:t>Unify</a:t>
            </a:r>
            <a:r>
              <a:rPr lang="ru-RU" b="0" dirty="0"/>
              <a:t> конец света не наступил, более того, среди этого списка есть компании с тридцатилетней историей, то есть до наступления февраля 2022 они активно конкурировали с западными грандами, просто эта борьба была менее заметна по понятным причинам.</a:t>
            </a:r>
          </a:p>
          <a:p>
            <a:endParaRPr lang="ru-RU" b="0" dirty="0"/>
          </a:p>
          <a:p>
            <a:r>
              <a:rPr lang="ru-RU" b="0" dirty="0"/>
              <a:t>Отдельно поясню про последние два бренда – это Израиль и Китай. Почему они здесь</a:t>
            </a:r>
            <a:r>
              <a:rPr lang="en-US" b="0" dirty="0"/>
              <a:t>? </a:t>
            </a:r>
            <a:r>
              <a:rPr lang="ru-RU" b="0" dirty="0"/>
              <a:t>Потому что они наш рынок не покинули, при этом каждый из них делает действительно качественные решения в рамках своей ниши.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6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Каковы же подходы этих вендоров</a:t>
            </a:r>
            <a:r>
              <a:rPr lang="en-US" dirty="0"/>
              <a:t>? </a:t>
            </a:r>
            <a:r>
              <a:rPr lang="ru-RU" dirty="0"/>
              <a:t>Из чего начинали развиваться их решения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ru-RU" dirty="0"/>
              <a:t>Часть вендоров пошла по тому пути, которые тридцать-сорок лет назад проходили западные решения, то есть ноги технологии растут из классических аппаратных АТС. Конечно сейчас в портфолио </a:t>
            </a:r>
            <a:r>
              <a:rPr lang="en-US" dirty="0"/>
              <a:t>Eltex </a:t>
            </a:r>
            <a:r>
              <a:rPr lang="ru-RU" dirty="0"/>
              <a:t>есть софтсвитч </a:t>
            </a:r>
            <a:r>
              <a:rPr lang="en-US" dirty="0"/>
              <a:t>ECSS</a:t>
            </a:r>
            <a:r>
              <a:rPr lang="ru-RU" dirty="0"/>
              <a:t>, </a:t>
            </a:r>
            <a:r>
              <a:rPr lang="ru-RU" dirty="0" err="1"/>
              <a:t>ИскраТех</a:t>
            </a:r>
            <a:r>
              <a:rPr lang="ru-RU" dirty="0"/>
              <a:t> тоже готов обеспечивать функционирование голосового ядра на базе чистого ПО, но вот Информтехника и АгатРТ до сих пор поставляют именно АТС законченной </a:t>
            </a:r>
            <a:r>
              <a:rPr lang="ru-RU" dirty="0" err="1"/>
              <a:t>неуниверсальной</a:t>
            </a:r>
            <a:r>
              <a:rPr lang="ru-RU" dirty="0"/>
              <a:t> аппаратной архитектуры. Нельзя сказать, что это плохо, потому что в ряде вертикалей нужны именно </a:t>
            </a:r>
            <a:r>
              <a:rPr lang="ru-RU" dirty="0" err="1"/>
              <a:t>ПАКи</a:t>
            </a:r>
            <a:r>
              <a:rPr lang="ru-RU" dirty="0"/>
              <a:t> (особенно сертифицированные по какому-то отраслевому стандарту), но эти решения всё-таки чуть дальше от </a:t>
            </a:r>
            <a:r>
              <a:rPr lang="en-US" dirty="0"/>
              <a:t>enterprise</a:t>
            </a:r>
            <a:r>
              <a:rPr lang="ru-RU" dirty="0"/>
              <a:t>-сегмента, хоть и стремятся в него полноценно войти. Простыми словами, аппаратная архитектура менее гибка, она не позволяет использовать существующие вычислительные ресурсы и виртуализацию заказчика, перечень методов обеспечения отказоустойчивости упирается в физическое дублирование компонентов аппаратного конструктива. Однако есть в этой концепции и плюсы, поскольку у этих вендоров есть собственные шлюзовые решения под физические каналы связи, и они даже могут предлагать их совместно с чужими </a:t>
            </a:r>
            <a:r>
              <a:rPr lang="ru-RU" dirty="0" err="1"/>
              <a:t>софтсвитчами</a:t>
            </a:r>
            <a:r>
              <a:rPr lang="ru-RU" dirty="0"/>
              <a:t>, если того требует проектная фактура.</a:t>
            </a:r>
          </a:p>
          <a:p>
            <a:endParaRPr lang="ru-RU" dirty="0"/>
          </a:p>
          <a:p>
            <a:r>
              <a:rPr lang="ru-RU" dirty="0"/>
              <a:t>С другой стороны есть вендоры, которые сразу пошли в ПО. </a:t>
            </a:r>
            <a:r>
              <a:rPr lang="en-US" dirty="0"/>
              <a:t>FLAT </a:t>
            </a:r>
            <a:r>
              <a:rPr lang="ru-RU" dirty="0"/>
              <a:t>только в конце прошлого года запустил свою линейку телефонов, СателПро тоже скорее известен именно как поставщик ПО (у них есть шлюзовые решения, но не из реестра), разве что Протей имеет и софт, и реестровое железо, но ключевой модуль их решения – это всё равно софтсвитч. Светец же вообще пришёл в </a:t>
            </a:r>
            <a:r>
              <a:rPr lang="en-US" dirty="0"/>
              <a:t>enterprise </a:t>
            </a:r>
            <a:r>
              <a:rPr lang="ru-RU" dirty="0"/>
              <a:t>из операторского сегмента, тем более что они принадлежат Ростелеком и сейчас. Однако на стороне этих вендоров самые крупные по абонентскому объёму и самые высоконагруженные системы, не даром их решения когда-то использовались именно в </a:t>
            </a:r>
            <a:r>
              <a:rPr lang="en-US" dirty="0"/>
              <a:t>carrier-</a:t>
            </a:r>
            <a:r>
              <a:rPr lang="ru-RU" dirty="0"/>
              <a:t>сегменте. Кроме этого </a:t>
            </a:r>
            <a:r>
              <a:rPr lang="ru-RU" dirty="0" err="1"/>
              <a:t>софтовое</a:t>
            </a:r>
            <a:r>
              <a:rPr lang="ru-RU" dirty="0"/>
              <a:t> ядро сервиса значительно лучше ложится в </a:t>
            </a:r>
            <a:r>
              <a:rPr lang="en-US" dirty="0"/>
              <a:t>enterprise-</a:t>
            </a:r>
            <a:r>
              <a:rPr lang="ru-RU" dirty="0"/>
              <a:t>нужды заказчиков, поскольку на нём можно построить сложные варианты </a:t>
            </a:r>
            <a:r>
              <a:rPr lang="en-US" dirty="0"/>
              <a:t>HA c DR</a:t>
            </a:r>
            <a:r>
              <a:rPr lang="ru-RU" dirty="0"/>
              <a:t>, можно использовать уже инсталлированные серверные фермы, да и набор ДВО традиционно шире, чем в железе.</a:t>
            </a:r>
          </a:p>
          <a:p>
            <a:endParaRPr lang="ru-RU" dirty="0"/>
          </a:p>
          <a:p>
            <a:r>
              <a:rPr lang="ru-RU" dirty="0"/>
              <a:t>Ну и последний сегмент – это неожиданно зарубежные игроки. </a:t>
            </a:r>
            <a:r>
              <a:rPr lang="en-US" dirty="0" err="1"/>
              <a:t>Audiocodes</a:t>
            </a:r>
            <a:r>
              <a:rPr lang="en-US" dirty="0"/>
              <a:t> </a:t>
            </a:r>
            <a:r>
              <a:rPr lang="ru-RU" dirty="0"/>
              <a:t>– это один из лидеров мирового (не только российского рынка) пограничных контроллеров сессий, их решения стоят в одном ряду с </a:t>
            </a:r>
            <a:r>
              <a:rPr lang="en-US" dirty="0"/>
              <a:t>Oracle Acme Packet</a:t>
            </a:r>
            <a:r>
              <a:rPr lang="ru-RU" dirty="0"/>
              <a:t> и ранее часто использовались в системах телефонии и КЦ на базе </a:t>
            </a:r>
            <a:r>
              <a:rPr lang="en-US" dirty="0"/>
              <a:t>Cisco </a:t>
            </a:r>
            <a:r>
              <a:rPr lang="ru-RU" dirty="0"/>
              <a:t>и </a:t>
            </a:r>
            <a:r>
              <a:rPr lang="en-US" dirty="0"/>
              <a:t>Avaya</a:t>
            </a:r>
            <a:r>
              <a:rPr lang="ru-RU" dirty="0"/>
              <a:t>, несмотря на тот факт, что у </a:t>
            </a:r>
            <a:r>
              <a:rPr lang="en-US" dirty="0"/>
              <a:t>Cisco</a:t>
            </a:r>
            <a:r>
              <a:rPr lang="ru-RU" dirty="0"/>
              <a:t> есть свой </a:t>
            </a:r>
            <a:r>
              <a:rPr lang="en-US" dirty="0"/>
              <a:t>CUBE</a:t>
            </a:r>
            <a:r>
              <a:rPr lang="ru-RU" dirty="0"/>
              <a:t>, а у </a:t>
            </a:r>
            <a:r>
              <a:rPr lang="en-US" dirty="0"/>
              <a:t>Avaya </a:t>
            </a:r>
            <a:r>
              <a:rPr lang="ru-RU" dirty="0"/>
              <a:t>есть свой </a:t>
            </a:r>
            <a:r>
              <a:rPr lang="en-US" dirty="0"/>
              <a:t>ASBCE. </a:t>
            </a:r>
            <a:r>
              <a:rPr lang="ru-RU" dirty="0"/>
              <a:t>В свою очередь </a:t>
            </a:r>
            <a:r>
              <a:rPr lang="en-US" dirty="0"/>
              <a:t>Yealink – </a:t>
            </a:r>
            <a:r>
              <a:rPr lang="ru-RU" dirty="0"/>
              <a:t>это мировой лидер по производству </a:t>
            </a:r>
            <a:r>
              <a:rPr lang="en-US" dirty="0"/>
              <a:t>SIP</a:t>
            </a:r>
            <a:r>
              <a:rPr lang="ru-RU" dirty="0"/>
              <a:t>-совместимых телефонных аппаратов, портфолио огромно, эргономика высока, цены отвечают балансу между стоимостью и качеством. Почему я говорю здесь о зарубежных вендоров в наш век повсеместного импортозамещения</a:t>
            </a:r>
            <a:r>
              <a:rPr lang="en-US" dirty="0"/>
              <a:t>? </a:t>
            </a:r>
            <a:r>
              <a:rPr lang="ru-RU" dirty="0"/>
              <a:t>Потому что эти вендоры на нашем рынке есть, и пока никуда отсюда не собираются (как минимум, </a:t>
            </a:r>
            <a:r>
              <a:rPr lang="en-US" dirty="0"/>
              <a:t>Yealink)</a:t>
            </a:r>
            <a:r>
              <a:rPr lang="ru-RU" dirty="0"/>
              <a:t>, при этом их решения в конкретных технологических сегментах заметно опережают отечественные аналоги.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902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Переходим к вендорам, предлагающим платформы видеосвязи.</a:t>
            </a:r>
          </a:p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данном случае мы говорим о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IVA Technologies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Trueconf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Vinteo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Видеомост, МТС Линк, Контур.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Сбер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Jazz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ДИОН и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Yealink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Как и в случае с телефонией, это не исчерпывающий перечень, можно найти и что-то более экзотические, но основу рынка вы видите на экране.</a:t>
            </a:r>
          </a:p>
          <a:p>
            <a:endParaRPr lang="ru-RU" dirty="0"/>
          </a:p>
          <a:p>
            <a:r>
              <a:rPr lang="ru-RU" dirty="0"/>
              <a:t>И также по аналогии с телефонией рынок весьма обширен. Классическая тройка, которая до 2022 года боролась с </a:t>
            </a:r>
            <a:r>
              <a:rPr lang="en-US" dirty="0"/>
              <a:t>Cisco</a:t>
            </a:r>
            <a:r>
              <a:rPr lang="ru-RU" dirty="0"/>
              <a:t> и </a:t>
            </a:r>
            <a:r>
              <a:rPr lang="en-US" dirty="0"/>
              <a:t>Polycom</a:t>
            </a:r>
            <a:r>
              <a:rPr lang="ru-RU" dirty="0"/>
              <a:t> – это конечно </a:t>
            </a:r>
            <a:r>
              <a:rPr lang="en-US" dirty="0"/>
              <a:t>IVA</a:t>
            </a:r>
            <a:r>
              <a:rPr lang="ru-RU" dirty="0"/>
              <a:t>, </a:t>
            </a:r>
            <a:r>
              <a:rPr lang="ru-RU" dirty="0" err="1"/>
              <a:t>Труконф</a:t>
            </a:r>
            <a:r>
              <a:rPr lang="ru-RU" dirty="0"/>
              <a:t> и </a:t>
            </a:r>
            <a:r>
              <a:rPr lang="en-US" dirty="0"/>
              <a:t>Vinteo</a:t>
            </a:r>
            <a:r>
              <a:rPr lang="ru-RU" dirty="0"/>
              <a:t>, плюс тоже очень старый, но более нишевой Видеомост. Более молодые игроки – это МТС Линк (ранее известный вам как Вебинар), </a:t>
            </a:r>
            <a:r>
              <a:rPr lang="ru-RU" dirty="0" err="1"/>
              <a:t>Контур.Толк</a:t>
            </a:r>
            <a:r>
              <a:rPr lang="ru-RU" dirty="0"/>
              <a:t>, </a:t>
            </a:r>
            <a:r>
              <a:rPr lang="ru-RU" dirty="0" err="1"/>
              <a:t>Сбер</a:t>
            </a:r>
            <a:r>
              <a:rPr lang="en-US" dirty="0"/>
              <a:t>Jazz </a:t>
            </a:r>
            <a:r>
              <a:rPr lang="ru-RU" dirty="0"/>
              <a:t>и </a:t>
            </a:r>
            <a:r>
              <a:rPr lang="en-US" dirty="0"/>
              <a:t>Dion (</a:t>
            </a:r>
            <a:r>
              <a:rPr lang="ru-RU" dirty="0"/>
              <a:t>про него вы сегодня </a:t>
            </a:r>
            <a:r>
              <a:rPr lang="ru-RU" dirty="0" err="1"/>
              <a:t>услушите</a:t>
            </a:r>
            <a:r>
              <a:rPr lang="ru-RU" dirty="0"/>
              <a:t> отдельное выступление), ну и конечно в нашем с вами распоряжении остаётся китайский </a:t>
            </a:r>
            <a:r>
              <a:rPr lang="en-US" dirty="0"/>
              <a:t>Yealink</a:t>
            </a:r>
            <a:r>
              <a:rPr lang="ru-RU" dirty="0"/>
              <a:t>, представленный и в этом технологическом кластере.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5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 снова про походы к развитию, то есть про истоки вендоров.</a:t>
            </a:r>
            <a:endParaRPr lang="en-US" dirty="0"/>
          </a:p>
          <a:p>
            <a:endParaRPr lang="ru-RU" dirty="0"/>
          </a:p>
          <a:p>
            <a:r>
              <a:rPr lang="ru-RU" dirty="0"/>
              <a:t>Классический подход в начале своего развития исповедовали большая тройка и Видеомост. В первую очередь в их портфолио появлялись </a:t>
            </a:r>
            <a:r>
              <a:rPr lang="en-US" dirty="0"/>
              <a:t>MCU</a:t>
            </a:r>
            <a:r>
              <a:rPr lang="ru-RU" dirty="0"/>
              <a:t>, примерно аналогичные устройствам </a:t>
            </a:r>
            <a:r>
              <a:rPr lang="en-US" dirty="0" err="1"/>
              <a:t>Codian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/>
              <a:t>RMX</a:t>
            </a:r>
            <a:r>
              <a:rPr lang="ru-RU" dirty="0"/>
              <a:t>, и первоначальный упор делался на аппаратные терминалы ВКС, работающие на базе </a:t>
            </a:r>
            <a:r>
              <a:rPr lang="en-US" dirty="0"/>
              <a:t>SIP</a:t>
            </a:r>
            <a:r>
              <a:rPr lang="ru-RU" dirty="0"/>
              <a:t> и </a:t>
            </a:r>
            <a:r>
              <a:rPr lang="en-US" dirty="0"/>
              <a:t>H323. </a:t>
            </a:r>
            <a:r>
              <a:rPr lang="ru-RU" dirty="0"/>
              <a:t>Затем их линейки стали обрастать </a:t>
            </a:r>
            <a:r>
              <a:rPr lang="ru-RU" dirty="0" err="1"/>
              <a:t>допфункционалом</a:t>
            </a:r>
            <a:r>
              <a:rPr lang="ru-RU" dirty="0"/>
              <a:t>, и поскольку эпоха аппаратного ВКС уходит, там появились зрелые программные клиенты-приложения, веб-клиенты, запись, интересные дополнения вроде синхронного перевода и стенографирования, однако база у решений всё-таки классическая. Плюсом тут можно смело считать значительный инженерный опыт и проработанность технологий, потому что вендоры старые, условным минусом – некоторую неповоротливость, тоже присущую зрелым вендорам. Особняком тут на мой взгляд стоит </a:t>
            </a:r>
            <a:r>
              <a:rPr lang="en-US" dirty="0"/>
              <a:t>IVA</a:t>
            </a:r>
            <a:r>
              <a:rPr lang="ru-RU" dirty="0"/>
              <a:t>, которая вполне обоснованно претендует на конвергентное решение, поскольку выпустила собственный софтсвитч в дополнение к ВКС-платформе.</a:t>
            </a:r>
          </a:p>
          <a:p>
            <a:endParaRPr lang="ru-RU" dirty="0"/>
          </a:p>
          <a:p>
            <a:r>
              <a:rPr lang="ru-RU" dirty="0"/>
              <a:t>Другой кластер – это вендоры, которые ориентировались на лёгкие сценарии видеосвязи, где </a:t>
            </a:r>
            <a:r>
              <a:rPr lang="ru-RU" dirty="0" err="1"/>
              <a:t>референсным</a:t>
            </a:r>
            <a:r>
              <a:rPr lang="ru-RU" dirty="0"/>
              <a:t> продуктом был </a:t>
            </a:r>
            <a:r>
              <a:rPr lang="en-US" dirty="0"/>
              <a:t>Zoom</a:t>
            </a:r>
            <a:r>
              <a:rPr lang="ru-RU" dirty="0"/>
              <a:t>, и в данном случае я говорю про МТС Линк (</a:t>
            </a:r>
            <a:r>
              <a:rPr lang="en-US" dirty="0"/>
              <a:t>Webinar) </a:t>
            </a:r>
            <a:r>
              <a:rPr lang="ru-RU" dirty="0"/>
              <a:t>и </a:t>
            </a:r>
            <a:r>
              <a:rPr lang="ru-RU" dirty="0" err="1"/>
              <a:t>Контур.Толк</a:t>
            </a:r>
            <a:r>
              <a:rPr lang="ru-RU" dirty="0"/>
              <a:t>. Ставка делалась на массовые сценарии ВКС и программные клиенты (а лучше, веб-клиенты), частным случаем которых являются вебинары, то есть конференции, где основная масса пользователей участвует пассивно (но всё-таки не так пассивно, как при </a:t>
            </a:r>
            <a:r>
              <a:rPr lang="ru-RU" dirty="0" err="1"/>
              <a:t>стримминге</a:t>
            </a:r>
            <a:r>
              <a:rPr lang="ru-RU" dirty="0"/>
              <a:t>). Плюсы – исключительная простота использования для рядового участника </a:t>
            </a:r>
            <a:r>
              <a:rPr lang="ru-RU" dirty="0" err="1"/>
              <a:t>видеосеансов</a:t>
            </a:r>
            <a:r>
              <a:rPr lang="ru-RU" dirty="0"/>
              <a:t>, вследствие фокуса на вебинары дополнительные инструменты взаимодействия (реакции, голосования, опросы и т.д.), минусы – чуть менее зрелые механизмы отказоустойчивости и сложности с подключением аппаратных терминалов ВКС (хоть они и решаются достаточно активно).</a:t>
            </a:r>
          </a:p>
          <a:p>
            <a:endParaRPr lang="ru-RU" dirty="0"/>
          </a:p>
          <a:p>
            <a:r>
              <a:rPr lang="ru-RU" dirty="0"/>
              <a:t>Здесь снова следует упомянуть о зарубежных решениях, и тут снова фигурирует </a:t>
            </a:r>
            <a:r>
              <a:rPr lang="en-US" dirty="0"/>
              <a:t>Yealink</a:t>
            </a:r>
            <a:r>
              <a:rPr lang="ru-RU" dirty="0"/>
              <a:t>. Фактически это сейчас безальтернативный поставщик качественных </a:t>
            </a:r>
            <a:r>
              <a:rPr lang="en-US" dirty="0"/>
              <a:t>sip/h323</a:t>
            </a:r>
            <a:r>
              <a:rPr lang="ru-RU" dirty="0"/>
              <a:t>-терминалов и очень хороший выбор для тех, кто ищет </a:t>
            </a:r>
            <a:r>
              <a:rPr lang="en-US" dirty="0"/>
              <a:t>BYOD-</a:t>
            </a:r>
            <a:r>
              <a:rPr lang="ru-RU" dirty="0"/>
              <a:t>устройства, то есть периферийное оборудование ввода</a:t>
            </a:r>
            <a:r>
              <a:rPr lang="en-US" dirty="0"/>
              <a:t>/</a:t>
            </a:r>
            <a:r>
              <a:rPr lang="ru-RU" dirty="0"/>
              <a:t>вывода под ноутбуки или </a:t>
            </a:r>
            <a:r>
              <a:rPr lang="ru-RU" dirty="0" err="1"/>
              <a:t>миниПК</a:t>
            </a:r>
            <a:r>
              <a:rPr lang="ru-RU" dirty="0"/>
              <a:t>, где может стоять любой программный клиент ВКС.</a:t>
            </a:r>
          </a:p>
          <a:p>
            <a:endParaRPr lang="ru-RU" dirty="0"/>
          </a:p>
          <a:p>
            <a:r>
              <a:rPr lang="ru-RU" dirty="0"/>
              <a:t>Ну и последний сегмент – это вендоры, выросшие из экосистем заказчиков. К таким можно смело причислить </a:t>
            </a:r>
            <a:r>
              <a:rPr lang="en-US" dirty="0"/>
              <a:t>SberJazz</a:t>
            </a:r>
            <a:r>
              <a:rPr lang="ru-RU" dirty="0"/>
              <a:t>, и с некоторой натяжкой ДИОН. Ключевое в случае со </a:t>
            </a:r>
            <a:r>
              <a:rPr lang="ru-RU" dirty="0" err="1"/>
              <a:t>СберДжазом</a:t>
            </a:r>
            <a:r>
              <a:rPr lang="ru-RU" dirty="0"/>
              <a:t> – это </a:t>
            </a:r>
            <a:r>
              <a:rPr lang="en-US" dirty="0"/>
              <a:t>opensource</a:t>
            </a:r>
            <a:r>
              <a:rPr lang="ru-RU" dirty="0"/>
              <a:t>-ядро сервиса, накладывающее ограничения на ёмкость сеансов, но с другой стороны в плюсах числятся очень высокие требование к этим внутренним платформам заказчика (</a:t>
            </a:r>
            <a:r>
              <a:rPr lang="ru-RU" dirty="0" err="1"/>
              <a:t>Сбер</a:t>
            </a:r>
            <a:r>
              <a:rPr lang="ru-RU" dirty="0"/>
              <a:t> очень требователен), которые побуждают решение развиваться и затыкать новыми разработками все дыры. Ещё один плюс – интеграция с другими системами экосистемы заказчика, например, с голосовыми ассистентами. ДИОН чуть в стороне от этой концепции, поскольку это не решение заказчика, а решение для очень крупного банковского игрока, которое затем пошло в </a:t>
            </a:r>
            <a:r>
              <a:rPr lang="en-US" dirty="0"/>
              <a:t>enterprise. </a:t>
            </a:r>
            <a:r>
              <a:rPr lang="ru-RU" dirty="0"/>
              <a:t>Плюсы тут те же, заказчик очень требователен к продукту, что выражается в весьма высокой эргономике решения, а также интересным дополнительными модулям вроде достаточно зрелого мессенджера и собственного видеохостинга, плюс очень интересный вариант гибридного внедрения помимо классических </a:t>
            </a:r>
            <a:r>
              <a:rPr lang="en-US" dirty="0"/>
              <a:t>SaaS</a:t>
            </a:r>
            <a:r>
              <a:rPr lang="ru-RU" dirty="0"/>
              <a:t> и </a:t>
            </a:r>
            <a:r>
              <a:rPr lang="en-US" dirty="0" err="1"/>
              <a:t>onpremise</a:t>
            </a:r>
            <a:r>
              <a:rPr lang="en-US" dirty="0"/>
              <a:t>. </a:t>
            </a:r>
            <a:r>
              <a:rPr lang="ru-RU" dirty="0"/>
              <a:t>Минусы – пока это просто очень молодой вендор.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4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Наконец, месседжинг.</a:t>
            </a:r>
          </a:p>
          <a:p>
            <a:r>
              <a:rPr lang="ru-RU" dirty="0"/>
              <a:t>Это самый молодой сегмент, и в нём по сути нет старожилов, все компании вышли с продуктами относительно недавно.</a:t>
            </a:r>
          </a:p>
          <a:p>
            <a:r>
              <a:rPr lang="ru-RU" dirty="0"/>
              <a:t>Тут мы видим и </a:t>
            </a:r>
            <a:r>
              <a:rPr lang="ru-RU" dirty="0" err="1"/>
              <a:t>экосистемных</a:t>
            </a:r>
            <a:r>
              <a:rPr lang="ru-RU" dirty="0"/>
              <a:t> вендоров МойОфис с продуктом </a:t>
            </a:r>
            <a:r>
              <a:rPr lang="ru-RU" dirty="0" err="1"/>
              <a:t>Сквадус</a:t>
            </a:r>
            <a:r>
              <a:rPr lang="ru-RU" dirty="0"/>
              <a:t>, а также Р7 с модулем Команда, и специализированные независимые месседжинговые решения вроде </a:t>
            </a:r>
            <a:r>
              <a:rPr lang="en-US" dirty="0"/>
              <a:t>Express</a:t>
            </a:r>
            <a:r>
              <a:rPr lang="ru-RU" dirty="0"/>
              <a:t>, и продукты в дополнение к общей голосовой коммуникационной платформе вроде РосЧат, и полностью облачный игроков вроде Яндекс.360, и даже </a:t>
            </a:r>
            <a:r>
              <a:rPr lang="en-US" dirty="0"/>
              <a:t>CRM-</a:t>
            </a:r>
            <a:r>
              <a:rPr lang="ru-RU" dirty="0"/>
              <a:t>разработчика Битрикс24 с внутренним </a:t>
            </a:r>
            <a:r>
              <a:rPr lang="ru-RU" dirty="0" err="1"/>
              <a:t>месседжинговым</a:t>
            </a:r>
            <a:r>
              <a:rPr lang="ru-RU" dirty="0"/>
              <a:t> модулем.</a:t>
            </a:r>
          </a:p>
          <a:p>
            <a:endParaRPr lang="ru-RU" dirty="0"/>
          </a:p>
          <a:p>
            <a:r>
              <a:rPr lang="ru-RU" dirty="0"/>
              <a:t>Этот рынок не так обширен, как в телефонии и ВКС, зато отчётливо понятны его ориентиры и цели – </a:t>
            </a:r>
            <a:r>
              <a:rPr lang="ru-RU" dirty="0" err="1"/>
              <a:t>эрогономика</a:t>
            </a:r>
            <a:r>
              <a:rPr lang="ru-RU" dirty="0"/>
              <a:t> как в </a:t>
            </a:r>
            <a:r>
              <a:rPr lang="en-US" dirty="0"/>
              <a:t>Telegram</a:t>
            </a:r>
            <a:r>
              <a:rPr lang="ru-RU" dirty="0"/>
              <a:t>, функционал</a:t>
            </a:r>
            <a:r>
              <a:rPr lang="en-US" dirty="0"/>
              <a:t>/</a:t>
            </a:r>
            <a:r>
              <a:rPr lang="ru-RU" dirty="0"/>
              <a:t>надёжность</a:t>
            </a:r>
            <a:r>
              <a:rPr lang="en-US" dirty="0"/>
              <a:t>/</a:t>
            </a:r>
            <a:r>
              <a:rPr lang="ru-RU" dirty="0"/>
              <a:t>интеграции как в </a:t>
            </a:r>
            <a:r>
              <a:rPr lang="en-US" dirty="0"/>
              <a:t>MS Teams</a:t>
            </a:r>
            <a:r>
              <a:rPr lang="ru-RU" dirty="0"/>
              <a:t>, да ещё и чтобы это всё было безопасно.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52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 подходам.</a:t>
            </a:r>
          </a:p>
          <a:p>
            <a:endParaRPr lang="ru-RU" dirty="0"/>
          </a:p>
          <a:p>
            <a:r>
              <a:rPr lang="ru-RU" dirty="0"/>
              <a:t>Первый вариант – это </a:t>
            </a:r>
            <a:r>
              <a:rPr lang="ru-RU" dirty="0" err="1"/>
              <a:t>экосистемные</a:t>
            </a:r>
            <a:r>
              <a:rPr lang="ru-RU" dirty="0"/>
              <a:t> вендоры со своими почтовыми и офисными решениями, дополнившими их </a:t>
            </a:r>
            <a:r>
              <a:rPr lang="en-US" dirty="0"/>
              <a:t>collaboration</a:t>
            </a:r>
            <a:r>
              <a:rPr lang="ru-RU" dirty="0"/>
              <a:t>-модулем. Тут яркими примерами являются </a:t>
            </a:r>
            <a:r>
              <a:rPr lang="ru-RU" dirty="0" err="1"/>
              <a:t>Сквадус</a:t>
            </a:r>
            <a:r>
              <a:rPr lang="ru-RU" dirty="0"/>
              <a:t> и Р7-Команда.</a:t>
            </a:r>
          </a:p>
          <a:p>
            <a:r>
              <a:rPr lang="ru-RU" dirty="0"/>
              <a:t>Второй подход – это мессенджер, который делался как дополнение к классическим голосовым коммуникациям. Есть Информтехника, у неё есть АТС </a:t>
            </a:r>
            <a:r>
              <a:rPr lang="ru-RU" dirty="0" err="1"/>
              <a:t>Миником</a:t>
            </a:r>
            <a:r>
              <a:rPr lang="ru-RU" dirty="0"/>
              <a:t>, к ней цепляется мессенджер РосЧат, да ещё и есть интеграция с </a:t>
            </a:r>
            <a:r>
              <a:rPr lang="ru-RU" dirty="0" err="1"/>
              <a:t>видеомостом</a:t>
            </a:r>
            <a:r>
              <a:rPr lang="ru-RU" dirty="0"/>
              <a:t>, и это редкий пример почти конвергентного решения.</a:t>
            </a:r>
          </a:p>
          <a:p>
            <a:r>
              <a:rPr lang="ru-RU" dirty="0"/>
              <a:t>Третий и самый экзотический – это Битрикс24. ИХ </a:t>
            </a:r>
            <a:r>
              <a:rPr lang="ru-RU" dirty="0" err="1"/>
              <a:t>мессенджинг</a:t>
            </a:r>
            <a:r>
              <a:rPr lang="ru-RU" dirty="0"/>
              <a:t> – это по сути дополнение к </a:t>
            </a:r>
            <a:r>
              <a:rPr lang="en-US" dirty="0"/>
              <a:t>CRM</a:t>
            </a:r>
            <a:r>
              <a:rPr lang="ru-RU" dirty="0"/>
              <a:t>, отдельно он не предлагается, зато может очень эффективно дополнить </a:t>
            </a:r>
            <a:r>
              <a:rPr lang="en-US" dirty="0"/>
              <a:t>CRM</a:t>
            </a:r>
            <a:r>
              <a:rPr lang="ru-RU" dirty="0"/>
              <a:t>-платформу, однако обычно используется именно внутри, и только в среде тех пользователей, которые полностью приняли культуру работы в </a:t>
            </a:r>
            <a:r>
              <a:rPr lang="en-US" dirty="0"/>
              <a:t>CRM.</a:t>
            </a:r>
          </a:p>
          <a:p>
            <a:r>
              <a:rPr lang="ru-RU" dirty="0"/>
              <a:t>Четвёртый подход – это </a:t>
            </a:r>
            <a:r>
              <a:rPr lang="en-US" dirty="0"/>
              <a:t>Express. </a:t>
            </a:r>
            <a:r>
              <a:rPr lang="ru-RU" dirty="0"/>
              <a:t>Сначала это была попытка воспроизвести </a:t>
            </a:r>
            <a:r>
              <a:rPr lang="en-US" dirty="0"/>
              <a:t>Slack</a:t>
            </a:r>
            <a:r>
              <a:rPr lang="ru-RU" dirty="0"/>
              <a:t>, затем под давлением обстоятельства концепция сменилась на </a:t>
            </a:r>
            <a:r>
              <a:rPr lang="en-US" dirty="0"/>
              <a:t>“</a:t>
            </a:r>
            <a:r>
              <a:rPr lang="ru-RU" dirty="0"/>
              <a:t>безопасный и корпоративный мессенджер</a:t>
            </a:r>
            <a:r>
              <a:rPr lang="en-US" dirty="0"/>
              <a:t>”</a:t>
            </a:r>
            <a:r>
              <a:rPr lang="ru-RU" dirty="0"/>
              <a:t>, сейчас же это продукт с сертификацией ФСТЭК, при необходимости размещаемый во внутреннем контуре заказчика, при этому функционал и эргономика у него на уровне телеги, и это на мой взгляд тот продукт, который больше всего подобрался к святому Граалю коммуникаций – замене </a:t>
            </a:r>
            <a:r>
              <a:rPr lang="en-US" dirty="0"/>
              <a:t>MS</a:t>
            </a:r>
            <a:r>
              <a:rPr lang="ru-RU" dirty="0"/>
              <a:t> </a:t>
            </a:r>
            <a:r>
              <a:rPr lang="en-US" dirty="0"/>
              <a:t>Teams.</a:t>
            </a:r>
          </a:p>
          <a:p>
            <a:r>
              <a:rPr lang="ru-RU" dirty="0"/>
              <a:t>Пятый подход – это Яндекс.360, который неизменно следует </a:t>
            </a:r>
            <a:r>
              <a:rPr lang="ru-RU" dirty="0" err="1"/>
              <a:t>стартегии</a:t>
            </a:r>
            <a:r>
              <a:rPr lang="ru-RU" dirty="0"/>
              <a:t> предлагать сервис из облака. Большой </a:t>
            </a:r>
            <a:r>
              <a:rPr lang="en-US" dirty="0"/>
              <a:t>enterprise</a:t>
            </a:r>
            <a:r>
              <a:rPr lang="ru-RU" dirty="0"/>
              <a:t> часто на это не согласен, а вот среднему сегменту </a:t>
            </a:r>
            <a:r>
              <a:rPr lang="ru-RU" dirty="0" err="1"/>
              <a:t>обланчый</a:t>
            </a:r>
            <a:r>
              <a:rPr lang="ru-RU" dirty="0"/>
              <a:t> доступ сразу к хостингу, почте, ВКС и мессенджеру может быть очень удобен.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F4EB6C-D4E6-4706-AD1B-FEA4C0260EA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07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E71FDC-1743-46B4-BDC5-B046CC46C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70EEB53C-8C1C-4860-B744-00DD6C217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635" y="2316093"/>
            <a:ext cx="11261427" cy="149036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  <a:br>
              <a:rPr lang="en-US" dirty="0"/>
            </a:b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90AEBD2-817F-4215-BB54-76D813357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636" y="3913336"/>
            <a:ext cx="11261427" cy="5098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075AA343-377B-41C6-9D2F-D46552CCF0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268" y="5451551"/>
            <a:ext cx="6379569" cy="40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B9DEFA85-FC64-40A6-AB9A-966532EC0D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68" y="5879805"/>
            <a:ext cx="6379569" cy="40698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C0B225-8EBC-4E84-8A73-7569D7235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1916" y="392544"/>
            <a:ext cx="2808000" cy="65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3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прав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55B5E7-7126-4328-8B95-4FEF460D6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38" y="0"/>
            <a:ext cx="4656162" cy="61293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522295"/>
            <a:ext cx="6972014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11" y="1637414"/>
            <a:ext cx="6972015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3" y="1085860"/>
            <a:ext cx="6972014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00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788" y="522295"/>
            <a:ext cx="6696278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9784" y="1637414"/>
            <a:ext cx="6696279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9786" y="1085860"/>
            <a:ext cx="6696278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6414D3-AD5A-4239-9957-0F0D1ABAFC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6165" cy="61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25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88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3D660E-5D8B-4B86-B556-6519DE8331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612" y="1637414"/>
            <a:ext cx="11258451" cy="449192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48592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_2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7614" y="479762"/>
            <a:ext cx="11258449" cy="1008793"/>
          </a:xfrm>
          <a:prstGeom prst="rect">
            <a:avLst/>
          </a:prstGeom>
        </p:spPr>
        <p:txBody>
          <a:bodyPr tIns="36000" bIns="36000" anchor="t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2 строки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3D660E-5D8B-4B86-B556-6519DE8331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612" y="1637414"/>
            <a:ext cx="11258451" cy="449192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034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3D660E-5D8B-4B86-B556-6519DE8331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613" y="1637414"/>
            <a:ext cx="5508000" cy="449192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DF2B9A-5D85-4116-B2BD-3A26D87922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8063" y="1637415"/>
            <a:ext cx="5508000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782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лока контента_2 подзаголов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7613" y="1085860"/>
            <a:ext cx="5508000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1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3D660E-5D8B-4B86-B556-6519DE8331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7613" y="1637414"/>
            <a:ext cx="5508000" cy="4491924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DF2B9A-5D85-4116-B2BD-3A26D879227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168063" y="1637415"/>
            <a:ext cx="5508000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ru-RU" dirty="0"/>
              <a:t>Контент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1358157-297A-4BA4-AD4C-71CCC11D3B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2" y="1087481"/>
            <a:ext cx="5508001" cy="3618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подзаголовка 2</a:t>
            </a:r>
          </a:p>
        </p:txBody>
      </p:sp>
    </p:spTree>
    <p:extLst>
      <p:ext uri="{BB962C8B-B14F-4D97-AF65-F5344CB8AC3E}">
        <p14:creationId xmlns:p14="http://schemas.microsoft.com/office/powerpoint/2010/main" val="1528665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колонки_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11" y="1633095"/>
            <a:ext cx="3600000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7612" y="1085860"/>
            <a:ext cx="3600000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 1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6A007A74-8B08-400F-90CB-7358243BF2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41297" y="1633095"/>
            <a:ext cx="3600000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5CF6B7FA-688F-40A4-A7BF-C21ECEE391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64984" y="1633095"/>
            <a:ext cx="3600000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F7F65D-2461-4064-BA51-056FE2C6F2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1298" y="1085860"/>
            <a:ext cx="3600000" cy="365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ru-RU" dirty="0"/>
              <a:t>Образец подзаголовка 2</a:t>
            </a:r>
          </a:p>
          <a:p>
            <a:pPr lvl="4"/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9497D4AF-5F77-48ED-AE37-32E2791997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64984" y="1085860"/>
            <a:ext cx="3611079" cy="3651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  <a:lvl5pPr marL="182880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5pPr>
          </a:lstStyle>
          <a:p>
            <a:pPr lvl="0"/>
            <a:r>
              <a:rPr lang="ru-RU" dirty="0"/>
              <a:t>Образец подзаголовка 3</a:t>
            </a:r>
          </a:p>
          <a:p>
            <a:pPr lvl="4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25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5" name="Диаграмма 4">
            <a:extLst>
              <a:ext uri="{FF2B5EF4-FFF2-40B4-BE49-F238E27FC236}">
                <a16:creationId xmlns:a16="http://schemas.microsoft.com/office/drawing/2014/main" id="{4DD92B9D-FA9F-4F1D-9D36-A2F394B944D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5938" y="1628775"/>
            <a:ext cx="11160124" cy="450056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r>
              <a:rPr lang="ru-RU"/>
              <a:t>Вставка диаграммы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749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7E8E5DD2-D753-4DCA-AE5F-7929C1CA0BB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" y="1628775"/>
            <a:ext cx="11160125" cy="4500563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r>
              <a:rPr lang="ru-RU"/>
              <a:t>Вставка таблицы</a:t>
            </a:r>
          </a:p>
        </p:txBody>
      </p:sp>
    </p:spTree>
    <p:extLst>
      <p:ext uri="{BB962C8B-B14F-4D97-AF65-F5344CB8AC3E}">
        <p14:creationId xmlns:p14="http://schemas.microsoft.com/office/powerpoint/2010/main" val="982822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подзалог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100AA-4F13-463E-B89F-FFD839E6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68000" cy="365125"/>
          </a:xfrm>
        </p:spPr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92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_разделитель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FFE1-6E28-46EC-BA8F-C2E0F6A97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2421859"/>
            <a:ext cx="11160126" cy="152266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82877F-43B3-4757-B99A-7C19C87BD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73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_разделитель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03EA8C-6CB2-4B4A-B404-8D13FD75A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9019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FFE1-6E28-46EC-BA8F-C2E0F6A97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2421859"/>
            <a:ext cx="11160126" cy="152266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82877F-43B3-4757-B99A-7C19C87BD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79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_разделитель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813132-9D58-4277-9BF4-DDA4FE8197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9019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FFE1-6E28-46EC-BA8F-C2E0F6A97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2421859"/>
            <a:ext cx="11160126" cy="152266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82877F-43B3-4757-B99A-7C19C87BD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532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_разделитель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69653-FE62-465E-9356-A3876BE461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9019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FFE1-6E28-46EC-BA8F-C2E0F6A97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2421859"/>
            <a:ext cx="11160126" cy="152266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82877F-43B3-4757-B99A-7C19C87BD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569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_разделитель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A7B349-E914-4A9A-8767-5E5B4F4D8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9019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4CFFE1-6E28-46EC-BA8F-C2E0F6A97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2421859"/>
            <a:ext cx="11160126" cy="1522668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4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582877F-43B3-4757-B99A-7C19C87BDE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094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47243B-3F00-4AEA-8029-46FB4BAC0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90195" cy="68580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560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DA3736-0F35-4D5D-BF49-817DA5514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901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687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11" y="1637414"/>
            <a:ext cx="11258449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085860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53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EE48DF-4995-4D55-A06B-5251F4DAD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2880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908049"/>
            <a:ext cx="11258449" cy="720725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100AA-4F13-463E-B89F-FFD839E6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706699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68000" cy="365125"/>
          </a:xfrm>
        </p:spPr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90A083-AB75-41D6-8440-AE2123B06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3429000"/>
            <a:ext cx="11160125" cy="2700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54901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инка сверху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3F0EDD-9ED8-46B1-B3D6-0AF2B09E9C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8"/>
          <a:stretch/>
        </p:blipFill>
        <p:spPr>
          <a:xfrm>
            <a:off x="0" y="0"/>
            <a:ext cx="12192000" cy="288085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7D41486-5E01-4F3F-9B10-8D55F161E8C2}"/>
              </a:ext>
            </a:extLst>
          </p:cNvPr>
          <p:cNvSpPr/>
          <p:nvPr userDrawn="1"/>
        </p:nvSpPr>
        <p:spPr>
          <a:xfrm>
            <a:off x="0" y="0"/>
            <a:ext cx="6477000" cy="2880851"/>
          </a:xfrm>
          <a:prstGeom prst="rect">
            <a:avLst/>
          </a:prstGeom>
          <a:gradFill flip="none" rotWithShape="1">
            <a:gsLst>
              <a:gs pos="0">
                <a:srgbClr val="08091B">
                  <a:alpha val="80000"/>
                </a:srgbClr>
              </a:gs>
              <a:gs pos="100000">
                <a:srgbClr val="00206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908049"/>
            <a:ext cx="11258449" cy="720725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100AA-4F13-463E-B89F-FFD839E6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706699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68000" cy="365125"/>
          </a:xfrm>
        </p:spPr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90A083-AB75-41D6-8440-AE2123B06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3429000"/>
            <a:ext cx="11160125" cy="2700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748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рый фон_блок текста_прямо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3">
            <a:extLst>
              <a:ext uri="{FF2B5EF4-FFF2-40B4-BE49-F238E27FC236}">
                <a16:creationId xmlns:a16="http://schemas.microsoft.com/office/drawing/2014/main" id="{565E970F-0F17-4251-AD32-3628C8506765}"/>
              </a:ext>
            </a:extLst>
          </p:cNvPr>
          <p:cNvSpPr/>
          <p:nvPr userDrawn="1"/>
        </p:nvSpPr>
        <p:spPr>
          <a:xfrm>
            <a:off x="0" y="2880851"/>
            <a:ext cx="12191999" cy="397714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448965" dist="38100" dir="16200000" rotWithShape="0">
              <a:prstClr val="black">
                <a:alpha val="2782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1913" dist="50800" dir="5400000" algn="ctr" rotWithShape="0">
                  <a:schemeClr val="tx1">
                    <a:lumMod val="65000"/>
                    <a:lumOff val="35000"/>
                    <a:alpha val="30897"/>
                  </a:schemeClr>
                </a:outerShdw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908049"/>
            <a:ext cx="11258449" cy="720725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100AA-4F13-463E-B89F-FFD839E6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706699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68000" cy="365125"/>
          </a:xfrm>
        </p:spPr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90A083-AB75-41D6-8440-AE2123B06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3429000"/>
            <a:ext cx="11160125" cy="2700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3FC224B-148D-40DC-AE7E-3FC8A23DFDF9}"/>
              </a:ext>
            </a:extLst>
          </p:cNvPr>
          <p:cNvGrpSpPr/>
          <p:nvPr userDrawn="1"/>
        </p:nvGrpSpPr>
        <p:grpSpPr>
          <a:xfrm>
            <a:off x="486304" y="6189369"/>
            <a:ext cx="11370911" cy="494767"/>
            <a:chOff x="486304" y="6189369"/>
            <a:chExt cx="11370911" cy="49476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4E21F011-2220-4480-A833-859D0EA24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3215" y="6189369"/>
              <a:ext cx="2124000" cy="49476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1759E61-380F-44DA-883C-3124B6F9B1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6304" y="6335699"/>
              <a:ext cx="3992400" cy="203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489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рый фон_блок текста_скругленный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3">
            <a:extLst>
              <a:ext uri="{FF2B5EF4-FFF2-40B4-BE49-F238E27FC236}">
                <a16:creationId xmlns:a16="http://schemas.microsoft.com/office/drawing/2014/main" id="{F02EF73C-B7D9-4644-94CB-452DB47AC09F}"/>
              </a:ext>
            </a:extLst>
          </p:cNvPr>
          <p:cNvSpPr/>
          <p:nvPr userDrawn="1"/>
        </p:nvSpPr>
        <p:spPr>
          <a:xfrm>
            <a:off x="156000" y="2802451"/>
            <a:ext cx="11880000" cy="4690550"/>
          </a:xfrm>
          <a:prstGeom prst="roundRect">
            <a:avLst>
              <a:gd name="adj" fmla="val 4867"/>
            </a:avLst>
          </a:prstGeom>
          <a:solidFill>
            <a:schemeClr val="bg1"/>
          </a:solidFill>
          <a:ln>
            <a:noFill/>
          </a:ln>
          <a:effectLst>
            <a:outerShdw blurRad="448965" dist="38100" dir="16200000" rotWithShape="0">
              <a:prstClr val="black">
                <a:alpha val="27824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51913" dist="50800" dir="5400000" algn="ctr" rotWithShape="0">
                  <a:schemeClr val="tx1">
                    <a:lumMod val="65000"/>
                    <a:lumOff val="35000"/>
                    <a:alpha val="30897"/>
                  </a:schemeClr>
                </a:outerShdw>
              </a:effectLs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908049"/>
            <a:ext cx="11258449" cy="720725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100AA-4F13-463E-B89F-FFD839E62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2" y="1706699"/>
            <a:ext cx="11258449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2879" y="6319011"/>
            <a:ext cx="468000" cy="365125"/>
          </a:xfrm>
        </p:spPr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90A083-AB75-41D6-8440-AE2123B06E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5938" y="3429000"/>
            <a:ext cx="11160125" cy="27003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 sz="1800"/>
            </a:lvl1pPr>
            <a:lvl2pPr marL="685800" indent="-228600">
              <a:buFont typeface="Wingdings" panose="05000000000000000000" pitchFamily="2" charset="2"/>
              <a:buChar char="§"/>
              <a:defRPr sz="1600"/>
            </a:lvl2pPr>
            <a:lvl3pPr marL="1143000" indent="-228600">
              <a:buFont typeface="Wingdings" panose="05000000000000000000" pitchFamily="2" charset="2"/>
              <a:buChar char="§"/>
              <a:defRPr sz="1400"/>
            </a:lvl3pPr>
            <a:lvl4pPr marL="1600200" indent="-228600">
              <a:buFont typeface="Wingdings" panose="05000000000000000000" pitchFamily="2" charset="2"/>
              <a:buChar char="§"/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7A2D272-90ED-492B-9D1E-00E86DECA9A9}"/>
              </a:ext>
            </a:extLst>
          </p:cNvPr>
          <p:cNvGrpSpPr/>
          <p:nvPr userDrawn="1"/>
        </p:nvGrpSpPr>
        <p:grpSpPr>
          <a:xfrm>
            <a:off x="486304" y="6189369"/>
            <a:ext cx="11370911" cy="494767"/>
            <a:chOff x="486304" y="6189369"/>
            <a:chExt cx="11370911" cy="49476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236936B-CC39-4742-A703-DF4A46182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3215" y="6189369"/>
              <a:ext cx="2124000" cy="494767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E3B0B322-63ED-4648-AA1F-5E6CE7F8F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6304" y="6335699"/>
              <a:ext cx="3992400" cy="203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39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ерый фон_белый блок справа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522295"/>
            <a:ext cx="6972014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11" y="1637414"/>
            <a:ext cx="6972015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3" y="1085860"/>
            <a:ext cx="6972014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10" name="Прямоугольник: скругленные верхние углы 9">
            <a:extLst>
              <a:ext uri="{FF2B5EF4-FFF2-40B4-BE49-F238E27FC236}">
                <a16:creationId xmlns:a16="http://schemas.microsoft.com/office/drawing/2014/main" id="{9773D9D5-656C-47BA-B030-8D26B1892EF9}"/>
              </a:ext>
            </a:extLst>
          </p:cNvPr>
          <p:cNvSpPr/>
          <p:nvPr userDrawn="1"/>
        </p:nvSpPr>
        <p:spPr>
          <a:xfrm rot="16200000">
            <a:off x="6983898" y="921235"/>
            <a:ext cx="6129338" cy="4286866"/>
          </a:xfrm>
          <a:prstGeom prst="round2SameRect">
            <a:avLst>
              <a:gd name="adj1" fmla="val 9398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381000" dist="38100" dir="16200000" algn="ctr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02E367F-EB7C-4930-A030-1527B2985E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6925" y="522296"/>
            <a:ext cx="3259138" cy="51804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764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1CBD1-BF0D-443C-B4A0-6A7115EE6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522295"/>
            <a:ext cx="6972014" cy="510977"/>
          </a:xfrm>
          <a:prstGeom prst="rect">
            <a:avLst/>
          </a:prstGeom>
        </p:spPr>
        <p:txBody>
          <a:bodyPr tIns="36000" bIns="36000" anchor="b"/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706C8A-41FC-42DF-B137-B80548CC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8802B1-7E1D-4137-A5E9-524E03AAEE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11" y="1637414"/>
            <a:ext cx="6972015" cy="4491923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ClrTx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EEBD1D04-626A-4779-BA3C-802FBBCB8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613" y="1085860"/>
            <a:ext cx="6972014" cy="365125"/>
          </a:xfrm>
          <a:prstGeom prst="rect">
            <a:avLst/>
          </a:prstGeom>
        </p:spPr>
        <p:txBody>
          <a:bodyPr tIns="36000" bIns="3600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9FB8DD-E770-4F3E-8290-977D8E7506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5838" y="0"/>
            <a:ext cx="4656162" cy="612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1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B12A3-98BF-4186-9306-F7367966C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2879" y="6319011"/>
            <a:ext cx="46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C5A59"/>
                </a:solidFill>
              </a:defRPr>
            </a:lvl1pPr>
          </a:lstStyle>
          <a:p>
            <a:fld id="{65DB62B0-A595-463A-B2EE-387080CABF9D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BBC779A-35EF-43E3-B755-461B2F035E82}"/>
              </a:ext>
            </a:extLst>
          </p:cNvPr>
          <p:cNvGrpSpPr/>
          <p:nvPr userDrawn="1"/>
        </p:nvGrpSpPr>
        <p:grpSpPr>
          <a:xfrm>
            <a:off x="486304" y="6189369"/>
            <a:ext cx="11370911" cy="494767"/>
            <a:chOff x="486304" y="6189369"/>
            <a:chExt cx="11370911" cy="49476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79D4B1DE-A7B9-4436-A091-4DA291F12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9733215" y="6189369"/>
              <a:ext cx="2124000" cy="494767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FAAE6A2E-7574-4DE1-BA0C-5E997F77B6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486304" y="6335699"/>
              <a:ext cx="3992400" cy="203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074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75" r:id="rId4"/>
    <p:sldLayoutId id="2147483676" r:id="rId5"/>
    <p:sldLayoutId id="2147483678" r:id="rId6"/>
    <p:sldLayoutId id="2147483677" r:id="rId7"/>
    <p:sldLayoutId id="2147483670" r:id="rId8"/>
    <p:sldLayoutId id="2147483679" r:id="rId9"/>
    <p:sldLayoutId id="2147483671" r:id="rId10"/>
    <p:sldLayoutId id="2147483672" r:id="rId11"/>
    <p:sldLayoutId id="2147483661" r:id="rId12"/>
    <p:sldLayoutId id="2147483663" r:id="rId13"/>
    <p:sldLayoutId id="2147483664" r:id="rId14"/>
    <p:sldLayoutId id="2147483665" r:id="rId15"/>
    <p:sldLayoutId id="2147483666" r:id="rId16"/>
    <p:sldLayoutId id="2147483669" r:id="rId17"/>
    <p:sldLayoutId id="2147483667" r:id="rId18"/>
    <p:sldLayoutId id="2147483668" r:id="rId19"/>
    <p:sldLayoutId id="2147483680" r:id="rId20"/>
    <p:sldLayoutId id="2147483682" r:id="rId21"/>
    <p:sldLayoutId id="2147483681" r:id="rId22"/>
    <p:sldLayoutId id="2147483683" r:id="rId23"/>
    <p:sldLayoutId id="2147483684" r:id="rId24"/>
    <p:sldLayoutId id="2147483674" r:id="rId25"/>
    <p:sldLayoutId id="2147483673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  <p15:guide id="2" pos="7355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4" orient="horz" pos="38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39.png"/><Relationship Id="rId9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E358DA24-89DC-4285-89F3-1E5361EE2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Корпоративные коммуникационные платформы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BAD9C5DB-369E-41E8-944C-DA16C9967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Алексей Гера</a:t>
            </a:r>
          </a:p>
          <a:p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EA062FB-9851-4290-A911-0E6526100C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TSS</a:t>
            </a:r>
            <a:r>
              <a:rPr lang="ru-RU" dirty="0"/>
              <a:t> ЦК ДРСМ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426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10</a:t>
            </a:fld>
            <a:endParaRPr lang="ru-RU"/>
          </a:p>
        </p:txBody>
      </p:sp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EE1A7BF-414F-4BD2-86D6-FC3D1E04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</p:spPr>
        <p:txBody>
          <a:bodyPr/>
          <a:lstStyle/>
          <a:p>
            <a:r>
              <a:rPr lang="ru-RU" dirty="0"/>
              <a:t>Подход Софтлайн </a:t>
            </a:r>
            <a:r>
              <a:rPr lang="ru-RU" dirty="0">
                <a:solidFill>
                  <a:srgbClr val="A20C33"/>
                </a:solidFill>
              </a:rPr>
              <a:t>к комплексным проектам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4526F8E7-1D48-4E8F-A7B7-B68DC95029B1}"/>
              </a:ext>
            </a:extLst>
          </p:cNvPr>
          <p:cNvSpPr txBox="1"/>
          <p:nvPr/>
        </p:nvSpPr>
        <p:spPr>
          <a:xfrm>
            <a:off x="5168448" y="1206130"/>
            <a:ext cx="6831528" cy="4975721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Аудит существующих систем заказчика, подготовка концепции и дорожной карты внедрения</a:t>
            </a:r>
            <a:r>
              <a:rPr lang="en-US" sz="1600" dirty="0"/>
              <a:t>/</a:t>
            </a:r>
            <a:r>
              <a:rPr lang="ru-RU" sz="1600" dirty="0"/>
              <a:t>модернизации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Демонстрация вендорских решений на стендах вендоров либо на основе демокафе </a:t>
            </a:r>
            <a:r>
              <a:rPr lang="en-US" sz="1600" dirty="0"/>
              <a:t>Softline</a:t>
            </a:r>
            <a:endParaRPr lang="ru-RU" sz="1600" dirty="0"/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Организация </a:t>
            </a:r>
            <a:r>
              <a:rPr lang="en-US" sz="1600" dirty="0"/>
              <a:t>proof of concept</a:t>
            </a:r>
            <a:r>
              <a:rPr lang="ru-RU" sz="1600" dirty="0"/>
              <a:t>, проведение пилотных тестовых внедрений в облаке или </a:t>
            </a:r>
            <a:r>
              <a:rPr lang="en-US" sz="1600" dirty="0"/>
              <a:t>on-premise</a:t>
            </a:r>
            <a:endParaRPr lang="ru-RU" sz="1600" dirty="0"/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Предпроектное обследование, проектно-изыскательские работы и документирование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Поставка лицензий, сертификатов техподдержки и аппаратного обеспечения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Внедрение выбранного решения (инсталляция, конфигурирование)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Интеграция выбранного решения со смежными ИТ-системами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Обучение специалистов заказчика администрированию и эксплуатации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Прохождение приёмо-сдаточных испытаний на основе ПиМИ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Сопровождение периода опытно-промышленной эксплуатации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Комплексное сопровождение и техническая поддержка платформы на этапе промышленной эксплуатации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Специальные коммерческие условия с разбивкой полной суммы проекта на регулярные платежи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5550F-DBA4-4434-86A6-A8AE731E7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24" y="1188281"/>
            <a:ext cx="5260848" cy="52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4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11</a:t>
            </a:fld>
            <a:endParaRPr lang="ru-RU"/>
          </a:p>
        </p:txBody>
      </p:sp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EE1A7BF-414F-4BD2-86D6-FC3D1E04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</p:spPr>
        <p:txBody>
          <a:bodyPr/>
          <a:lstStyle/>
          <a:p>
            <a:r>
              <a:rPr lang="ru-RU" dirty="0"/>
              <a:t>Резюме – </a:t>
            </a:r>
            <a:r>
              <a:rPr lang="ru-RU" dirty="0">
                <a:solidFill>
                  <a:srgbClr val="A20C33"/>
                </a:solidFill>
              </a:rPr>
              <a:t>состояние рынка коммуникаций 2024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4526F8E7-1D48-4E8F-A7B7-B68DC95029B1}"/>
              </a:ext>
            </a:extLst>
          </p:cNvPr>
          <p:cNvSpPr txBox="1"/>
          <p:nvPr/>
        </p:nvSpPr>
        <p:spPr>
          <a:xfrm>
            <a:off x="417614" y="1188281"/>
            <a:ext cx="6361138" cy="5221942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На рынке много решений, соответствующих требованиям своего конкретного сегмента связи (голос, видео, текст), сами эти решения в состоянии закрывать большинство функционала ушедших производителей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Часть вендоров из РФ учла обстановку и подготовила инструменты переиспользования западной инсталлированной базы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Вендоры, изначально делавшие ставку на ПАК, постепенно переходят в ПО под давлением обстоятельств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Почти все российские коммуникационные вендоры стремятся к конвергентной экосистеме, которая в своей конечно стадии должна воспроизвести комплексные коммуникационные решения </a:t>
            </a:r>
            <a:r>
              <a:rPr lang="en-US" sz="1600" dirty="0"/>
              <a:t>Microsoft</a:t>
            </a:r>
            <a:r>
              <a:rPr lang="ru-RU" sz="1600" dirty="0"/>
              <a:t>, </a:t>
            </a:r>
            <a:r>
              <a:rPr lang="en-US" sz="1600" dirty="0"/>
              <a:t>Cisco </a:t>
            </a:r>
            <a:r>
              <a:rPr lang="ru-RU" sz="1600" dirty="0"/>
              <a:t>и </a:t>
            </a:r>
            <a:r>
              <a:rPr lang="en-US" sz="1600" dirty="0"/>
              <a:t>Avaya “</a:t>
            </a:r>
            <a:r>
              <a:rPr lang="ru-RU" sz="1600" dirty="0"/>
              <a:t>всё-в-одном</a:t>
            </a:r>
            <a:r>
              <a:rPr lang="en-US" sz="1600" dirty="0"/>
              <a:t>”</a:t>
            </a:r>
            <a:endParaRPr lang="ru-RU" sz="1600" dirty="0"/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Сам процесс развития можно отслеживать через дорожные карты, которыми без проблем делится большинство российских игроков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Точка концентрации экспертизы и достоверных данных о текущем статусе вендоров – интеграторы, регулярно проводящие аудит рынка и скоринг решений на основе ключевых критериев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32B5FA-3D00-4D06-9CD5-6AE0E624B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13" y="1033157"/>
            <a:ext cx="5377066" cy="537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12</a:t>
            </a:fld>
            <a:endParaRPr lang="ru-RU"/>
          </a:p>
        </p:txBody>
      </p:sp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EE1A7BF-414F-4BD2-86D6-FC3D1E04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</p:spPr>
        <p:txBody>
          <a:bodyPr/>
          <a:lstStyle/>
          <a:p>
            <a:r>
              <a:rPr lang="ru-RU" dirty="0"/>
              <a:t>Резюме – </a:t>
            </a:r>
            <a:r>
              <a:rPr lang="ru-RU" dirty="0">
                <a:solidFill>
                  <a:srgbClr val="A20C33"/>
                </a:solidFill>
              </a:rPr>
              <a:t>чем может помочь Софтлайн</a:t>
            </a:r>
          </a:p>
        </p:txBody>
      </p:sp>
      <p:sp>
        <p:nvSpPr>
          <p:cNvPr id="5" name="object 16">
            <a:extLst>
              <a:ext uri="{FF2B5EF4-FFF2-40B4-BE49-F238E27FC236}">
                <a16:creationId xmlns:a16="http://schemas.microsoft.com/office/drawing/2014/main" id="{4526F8E7-1D48-4E8F-A7B7-B68DC95029B1}"/>
              </a:ext>
            </a:extLst>
          </p:cNvPr>
          <p:cNvSpPr txBox="1"/>
          <p:nvPr/>
        </p:nvSpPr>
        <p:spPr>
          <a:xfrm>
            <a:off x="417614" y="1311391"/>
            <a:ext cx="6129490" cy="4729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Мы готовы работать с любой постановкой задачи – от технической до бизнес-ориентированной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Мы знакомы с многообразием современного вендорского ландшафта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На этапе формализации требований к проработке подключаются архитектурные специалисты и технические эксперты, квалифицированно собирающие оптимальный вендорский стек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Любую выбранную технологическую концепцию мы готовы защищать на этапе пилотирования или в рамках «</a:t>
            </a:r>
            <a:r>
              <a:rPr lang="en-US" sz="1600" dirty="0"/>
              <a:t>proof of concept</a:t>
            </a:r>
            <a:r>
              <a:rPr lang="ru-RU" sz="1600" dirty="0"/>
              <a:t>»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В большинстве случае мы рекомендуем поэтапную миграцию коммуникационного сервиса, при котором переход на новую платформу происходит плавно, с периодом параллельной работы старого и нового решений</a:t>
            </a:r>
            <a:r>
              <a:rPr lang="en-US" sz="1600" dirty="0"/>
              <a:t> </a:t>
            </a:r>
            <a:r>
              <a:rPr lang="ru-RU" sz="1600" dirty="0"/>
              <a:t>в интегрированном формате</a:t>
            </a:r>
          </a:p>
          <a:p>
            <a:pPr marL="382588" lvl="1" indent="-285750">
              <a:buFont typeface="Wingdings" panose="05000000000000000000" pitchFamily="2" charset="2"/>
              <a:buChar char="§"/>
              <a:tabLst>
                <a:tab pos="133350" algn="l"/>
              </a:tabLst>
            </a:pPr>
            <a:r>
              <a:rPr lang="ru-RU" sz="1600" dirty="0"/>
              <a:t>По итогам экспертной проработки заказчик получит не просто технологическую платформу, а полноценное решение своей бизнес-задачи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243B35-DE0F-46F9-8289-578ED151C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48" y="850482"/>
            <a:ext cx="5549231" cy="554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6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40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0">
            <a:extLst>
              <a:ext uri="{FF2B5EF4-FFF2-40B4-BE49-F238E27FC236}">
                <a16:creationId xmlns:a16="http://schemas.microsoft.com/office/drawing/2014/main" id="{F00C562D-F913-49A5-9DF1-D0992D086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888055"/>
            <a:ext cx="6972014" cy="510977"/>
          </a:xfrm>
        </p:spPr>
        <p:txBody>
          <a:bodyPr/>
          <a:lstStyle/>
          <a:p>
            <a:r>
              <a:rPr lang="ru-RU" dirty="0"/>
              <a:t>Типы коммуникационных решений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A7B97-1B66-420D-9757-8C97139742F2}"/>
              </a:ext>
            </a:extLst>
          </p:cNvPr>
          <p:cNvSpPr txBox="1"/>
          <p:nvPr/>
        </p:nvSpPr>
        <p:spPr>
          <a:xfrm>
            <a:off x="417615" y="2163064"/>
            <a:ext cx="56783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20C33"/>
                </a:solidFill>
              </a:rPr>
              <a:t>Телефония и промышленная связь</a:t>
            </a:r>
          </a:p>
          <a:p>
            <a:r>
              <a:rPr lang="ru-RU" dirty="0"/>
              <a:t>Основной канал общения – голос</a:t>
            </a:r>
          </a:p>
          <a:p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Видеоконференцсвязь</a:t>
            </a:r>
          </a:p>
          <a:p>
            <a:r>
              <a:rPr lang="ru-RU" dirty="0"/>
              <a:t>Основной канал общения – видео</a:t>
            </a:r>
          </a:p>
          <a:p>
            <a:endParaRPr lang="ru-RU" dirty="0">
              <a:solidFill>
                <a:srgbClr val="A20C33"/>
              </a:solidFill>
            </a:endParaRPr>
          </a:p>
          <a:p>
            <a:r>
              <a:rPr lang="ru-RU" b="1" dirty="0">
                <a:solidFill>
                  <a:srgbClr val="A20C33"/>
                </a:solidFill>
              </a:rPr>
              <a:t>Месседжинг</a:t>
            </a:r>
          </a:p>
          <a:p>
            <a:r>
              <a:rPr lang="ru-RU" dirty="0"/>
              <a:t>Основной канал общения – текст</a:t>
            </a:r>
          </a:p>
          <a:p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Конвергентная связь</a:t>
            </a:r>
          </a:p>
          <a:p>
            <a:r>
              <a:rPr lang="ru-RU" dirty="0"/>
              <a:t>Все перечисленные каналы общения для любого типа абонента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0B7045-BE84-4BA5-905A-D8C0EDA4B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51" y="1083335"/>
            <a:ext cx="4691329" cy="469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8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3</a:t>
            </a:fld>
            <a:endParaRPr lang="ru-RU"/>
          </a:p>
        </p:txBody>
      </p:sp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EE1A7BF-414F-4BD2-86D6-FC3D1E04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4" y="522295"/>
            <a:ext cx="11258449" cy="510977"/>
          </a:xfrm>
        </p:spPr>
        <p:txBody>
          <a:bodyPr/>
          <a:lstStyle/>
          <a:p>
            <a:r>
              <a:rPr lang="ru-RU" dirty="0"/>
              <a:t>Чего ждёт заказчик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99206-3786-4846-9F22-D4E718B3216E}"/>
              </a:ext>
            </a:extLst>
          </p:cNvPr>
          <p:cNvSpPr txBox="1"/>
          <p:nvPr/>
        </p:nvSpPr>
        <p:spPr>
          <a:xfrm>
            <a:off x="533401" y="1346200"/>
            <a:ext cx="36240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20C33"/>
                </a:solidFill>
              </a:rPr>
              <a:t>ТЕЛЕФОНИЯ И ПРОМЫШЛЕННАЯ СВЯЗЬ</a:t>
            </a:r>
            <a:br>
              <a:rPr lang="ru-RU" b="1" dirty="0">
                <a:solidFill>
                  <a:srgbClr val="A20C33"/>
                </a:solidFill>
              </a:rPr>
            </a:br>
            <a:endParaRPr lang="ru-RU" b="1" dirty="0">
              <a:solidFill>
                <a:srgbClr val="A20C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Зрелые механизмы отказоустойчивости ядра и филиалов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Гибридное использование </a:t>
            </a:r>
            <a:r>
              <a:rPr lang="en-US" dirty="0"/>
              <a:t>IP </a:t>
            </a:r>
            <a:r>
              <a:rPr lang="ru-RU" dirty="0"/>
              <a:t>и физических интерфейсов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Максимальное переиспользование существующей инсталлированной базы (телефоны и шлюзы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Набор современных дополнительный видов обслуживания (запись, селекторы, биллинг и т.п.)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A8382A-3DC5-449B-85C8-378D2A28BE51}"/>
              </a:ext>
            </a:extLst>
          </p:cNvPr>
          <p:cNvSpPr/>
          <p:nvPr/>
        </p:nvSpPr>
        <p:spPr>
          <a:xfrm>
            <a:off x="4666175" y="1643150"/>
            <a:ext cx="31705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20C33"/>
                </a:solidFill>
              </a:rPr>
              <a:t>ВИДЕОКОНФЕРЕНЦСВЯЗЬ</a:t>
            </a:r>
            <a:br>
              <a:rPr lang="ru-RU" b="1" dirty="0">
                <a:solidFill>
                  <a:srgbClr val="A20C33"/>
                </a:solidFill>
              </a:rPr>
            </a:br>
            <a:endParaRPr lang="ru-RU" b="1" dirty="0">
              <a:solidFill>
                <a:srgbClr val="A20C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Модульность и отказоустойчивость управляющих и медиа-узлов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Поддержка аппаратных </a:t>
            </a:r>
            <a:r>
              <a:rPr lang="en-US" dirty="0"/>
              <a:t>SIP/H.323-</a:t>
            </a:r>
            <a:r>
              <a:rPr lang="ru-RU" dirty="0"/>
              <a:t>терминалов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Вебинарный режим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Безопасный доступ внешних клиентов из публичного сегмента во внутренний контур и обратно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EC413B9-1736-4F02-8A40-F88CA34FBBFD}"/>
              </a:ext>
            </a:extLst>
          </p:cNvPr>
          <p:cNvSpPr/>
          <p:nvPr/>
        </p:nvSpPr>
        <p:spPr>
          <a:xfrm>
            <a:off x="8536271" y="1623199"/>
            <a:ext cx="33406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20C33"/>
                </a:solidFill>
              </a:rPr>
              <a:t>МЕССЕДЖИНГ</a:t>
            </a:r>
            <a:br>
              <a:rPr lang="ru-RU" b="1" dirty="0">
                <a:solidFill>
                  <a:srgbClr val="A20C33"/>
                </a:solidFill>
              </a:rPr>
            </a:br>
            <a:endParaRPr lang="ru-RU" b="1" dirty="0">
              <a:solidFill>
                <a:srgbClr val="A20C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Эргономика и пользовательский функционал, приближенные к продуктам </a:t>
            </a:r>
            <a:r>
              <a:rPr lang="en-US" dirty="0"/>
              <a:t>b2c</a:t>
            </a:r>
            <a:r>
              <a:rPr lang="ru-RU" dirty="0"/>
              <a:t>-сегмента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Надёжность, модульность и отказоустойчивость, соответствующие </a:t>
            </a:r>
            <a:r>
              <a:rPr lang="en-US" dirty="0"/>
              <a:t>enterprise-</a:t>
            </a:r>
            <a:r>
              <a:rPr lang="ru-RU" dirty="0"/>
              <a:t>классу решений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Возможность </a:t>
            </a:r>
            <a:r>
              <a:rPr lang="en-US" dirty="0"/>
              <a:t>onprem-</a:t>
            </a:r>
            <a:r>
              <a:rPr lang="ru-RU" dirty="0"/>
              <a:t>размещения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4420AC0-1459-41A8-9135-2349006A4D18}"/>
              </a:ext>
            </a:extLst>
          </p:cNvPr>
          <p:cNvSpPr/>
          <p:nvPr/>
        </p:nvSpPr>
        <p:spPr>
          <a:xfrm>
            <a:off x="417613" y="2023872"/>
            <a:ext cx="3739859" cy="4123642"/>
          </a:xfrm>
          <a:prstGeom prst="roundRect">
            <a:avLst>
              <a:gd name="adj" fmla="val 1014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98320DA-A0F6-4C93-BDF7-CF8CE6BF8212}"/>
              </a:ext>
            </a:extLst>
          </p:cNvPr>
          <p:cNvSpPr/>
          <p:nvPr/>
        </p:nvSpPr>
        <p:spPr>
          <a:xfrm>
            <a:off x="4564380" y="2025535"/>
            <a:ext cx="3452796" cy="4123642"/>
          </a:xfrm>
          <a:prstGeom prst="roundRect">
            <a:avLst>
              <a:gd name="adj" fmla="val 1014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6AE541CD-6526-43E8-9D27-B8524206EBE5}"/>
              </a:ext>
            </a:extLst>
          </p:cNvPr>
          <p:cNvSpPr/>
          <p:nvPr/>
        </p:nvSpPr>
        <p:spPr>
          <a:xfrm>
            <a:off x="8424084" y="2005584"/>
            <a:ext cx="3452796" cy="4123642"/>
          </a:xfrm>
          <a:prstGeom prst="roundRect">
            <a:avLst>
              <a:gd name="adj" fmla="val 1014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7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EE1A7BF-414F-4BD2-86D6-FC3D1E045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ТЕЛЕФОНИЯ </a:t>
            </a: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825B22F2-C37A-4DFB-A54F-81D782447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Основные игроки рынка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8" descr="FLAT Software">
            <a:extLst>
              <a:ext uri="{FF2B5EF4-FFF2-40B4-BE49-F238E27FC236}">
                <a16:creationId xmlns:a16="http://schemas.microsoft.com/office/drawing/2014/main" id="{A1296263-EF92-4950-AF6A-541139A7D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93" y="3248092"/>
            <a:ext cx="1713355" cy="5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Российский телефонный узел — Википедия">
            <a:extLst>
              <a:ext uri="{FF2B5EF4-FFF2-40B4-BE49-F238E27FC236}">
                <a16:creationId xmlns:a16="http://schemas.microsoft.com/office/drawing/2014/main" id="{A5E5C23D-08AE-4751-9E7B-21A4E83E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835" y="3179915"/>
            <a:ext cx="1533357" cy="77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Научно-технический центр ПРОТЕЙ">
            <a:extLst>
              <a:ext uri="{FF2B5EF4-FFF2-40B4-BE49-F238E27FC236}">
                <a16:creationId xmlns:a16="http://schemas.microsoft.com/office/drawing/2014/main" id="{8479B40C-030E-406B-9E4C-B4EAF5EC9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458" y="3236709"/>
            <a:ext cx="2254523" cy="56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Медиа-кит">
            <a:extLst>
              <a:ext uri="{FF2B5EF4-FFF2-40B4-BE49-F238E27FC236}">
                <a16:creationId xmlns:a16="http://schemas.microsoft.com/office/drawing/2014/main" id="{6B00D452-6FAF-4A12-902F-C101D9BA0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247" y="3331268"/>
            <a:ext cx="1873754" cy="39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АГАТ-РТ">
            <a:extLst>
              <a:ext uri="{FF2B5EF4-FFF2-40B4-BE49-F238E27FC236}">
                <a16:creationId xmlns:a16="http://schemas.microsoft.com/office/drawing/2014/main" id="{F330B458-D41F-43A1-8CDF-75AFCEEE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1" y="4539440"/>
            <a:ext cx="202548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Искра Технологии - АРПП «Отечественный софт»">
            <a:extLst>
              <a:ext uri="{FF2B5EF4-FFF2-40B4-BE49-F238E27FC236}">
                <a16:creationId xmlns:a16="http://schemas.microsoft.com/office/drawing/2014/main" id="{51594385-30AB-44CC-8AB2-936BFA2E1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" t="19828" r="6318" b="15131"/>
          <a:stretch/>
        </p:blipFill>
        <p:spPr bwMode="auto">
          <a:xfrm>
            <a:off x="3540835" y="4445971"/>
            <a:ext cx="1683260" cy="55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Светец">
            <a:extLst>
              <a:ext uri="{FF2B5EF4-FFF2-40B4-BE49-F238E27FC236}">
                <a16:creationId xmlns:a16="http://schemas.microsoft.com/office/drawing/2014/main" id="{CECFC070-7D1B-4DC1-B05C-E0AB7C88B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49941" y="5316603"/>
            <a:ext cx="685650" cy="89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Архивы Информтехника и связь ГК АО – НОЗС">
            <a:extLst>
              <a:ext uri="{FF2B5EF4-FFF2-40B4-BE49-F238E27FC236}">
                <a16:creationId xmlns:a16="http://schemas.microsoft.com/office/drawing/2014/main" id="{045CE5BD-E54A-490F-8668-48EE4026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18" b="30843"/>
          <a:stretch/>
        </p:blipFill>
        <p:spPr bwMode="auto">
          <a:xfrm>
            <a:off x="9914496" y="4434776"/>
            <a:ext cx="1761565" cy="65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 descr="Файл:Audiocodes-logo v2.png — Википедия">
            <a:extLst>
              <a:ext uri="{FF2B5EF4-FFF2-40B4-BE49-F238E27FC236}">
                <a16:creationId xmlns:a16="http://schemas.microsoft.com/office/drawing/2014/main" id="{5D115CA5-5391-4A8A-A6F4-EA022400D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02" y="4348478"/>
            <a:ext cx="1398434" cy="74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Yealink | UC &amp; C Terminal, Video Collaboration, Conference Phone, IP Phone,  Headsets &amp; Video Conferencing">
            <a:extLst>
              <a:ext uri="{FF2B5EF4-FFF2-40B4-BE49-F238E27FC236}">
                <a16:creationId xmlns:a16="http://schemas.microsoft.com/office/drawing/2014/main" id="{A8BCA455-EFB8-4318-AD88-13421BE2B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891" y="5579876"/>
            <a:ext cx="1756959" cy="3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863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EE1A7BF-414F-4BD2-86D6-FC3D1E04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753943"/>
            <a:ext cx="6972014" cy="510977"/>
          </a:xfrm>
        </p:spPr>
        <p:txBody>
          <a:bodyPr/>
          <a:lstStyle/>
          <a:p>
            <a:r>
              <a:rPr lang="ru-RU" dirty="0"/>
              <a:t>Телефония – основные подходы к созданию решений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5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99206-3786-4846-9F22-D4E718B3216E}"/>
              </a:ext>
            </a:extLst>
          </p:cNvPr>
          <p:cNvSpPr txBox="1"/>
          <p:nvPr/>
        </p:nvSpPr>
        <p:spPr>
          <a:xfrm>
            <a:off x="417615" y="1602232"/>
            <a:ext cx="63245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20C33"/>
                </a:solidFill>
              </a:rPr>
              <a:t>Вендоры, начинавшие с аппаратных решений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Eltex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АгатРТ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Информтехника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ИскраТехнологии</a:t>
            </a:r>
          </a:p>
          <a:p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Вендоры, сразу ориентировавшиеся на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FLAT Software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СателПро 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НТЦ Протей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Светец</a:t>
            </a:r>
          </a:p>
          <a:p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Вендоры не из РФ, но с присутствием на рынке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AudioCodes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Yealink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4C64F8-239A-40BE-BA3A-40F23DDDF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19" y="863028"/>
            <a:ext cx="4588389" cy="458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9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EE1A7BF-414F-4BD2-86D6-FC3D1E045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ВИДЕОСВЯЗЬ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080CA01B-8A03-4744-9909-3CB43FEE1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Основные игроки рынка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6</a:t>
            </a:fld>
            <a:endParaRPr lang="ru-RU"/>
          </a:p>
        </p:txBody>
      </p:sp>
      <p:pic>
        <p:nvPicPr>
          <p:cNvPr id="6" name="Picture 24" descr="Yealink | UC &amp; C Terminal, Video Collaboration, Conference Phone, IP Phone,  Headsets &amp; Video Conferencing">
            <a:extLst>
              <a:ext uri="{FF2B5EF4-FFF2-40B4-BE49-F238E27FC236}">
                <a16:creationId xmlns:a16="http://schemas.microsoft.com/office/drawing/2014/main" id="{B0987D4F-3B1E-4A2D-99A7-28F0D3062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81" y="5420038"/>
            <a:ext cx="1756959" cy="3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2" descr="Главная - Vinteo">
            <a:extLst>
              <a:ext uri="{FF2B5EF4-FFF2-40B4-BE49-F238E27FC236}">
                <a16:creationId xmlns:a16="http://schemas.microsoft.com/office/drawing/2014/main" id="{CB2001EB-273F-476C-8EBB-CFDF0D15A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02" y="3270137"/>
            <a:ext cx="1453930" cy="4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4" descr="Файл:Логотип TrueConf.png — Википедия">
            <a:extLst>
              <a:ext uri="{FF2B5EF4-FFF2-40B4-BE49-F238E27FC236}">
                <a16:creationId xmlns:a16="http://schemas.microsoft.com/office/drawing/2014/main" id="{FDBAF163-3492-43F4-A698-2AA12D5ED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81" y="3282974"/>
            <a:ext cx="1702562" cy="5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 descr="Videomost на ICT.Moscow">
            <a:extLst>
              <a:ext uri="{FF2B5EF4-FFF2-40B4-BE49-F238E27FC236}">
                <a16:creationId xmlns:a16="http://schemas.microsoft.com/office/drawing/2014/main" id="{4CB41E98-CA3D-47DD-8045-97B904ADD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162" y="3335581"/>
            <a:ext cx="2412906" cy="4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8" descr="RRC - Производитель">
            <a:extLst>
              <a:ext uri="{FF2B5EF4-FFF2-40B4-BE49-F238E27FC236}">
                <a16:creationId xmlns:a16="http://schemas.microsoft.com/office/drawing/2014/main" id="{55AB1347-9BB2-46C9-8C66-B8F135A79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7" y="3086102"/>
            <a:ext cx="1287810" cy="91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ТС Линк">
            <a:extLst>
              <a:ext uri="{FF2B5EF4-FFF2-40B4-BE49-F238E27FC236}">
                <a16:creationId xmlns:a16="http://schemas.microsoft.com/office/drawing/2014/main" id="{83DF136D-9F39-4D61-866F-2EA6C259B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86" y="4182372"/>
            <a:ext cx="1872471" cy="72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онтур.Толк: системы видеоконференцсвязи популярны в работе HR-специалистов">
            <a:extLst>
              <a:ext uri="{FF2B5EF4-FFF2-40B4-BE49-F238E27FC236}">
                <a16:creationId xmlns:a16="http://schemas.microsoft.com/office/drawing/2014/main" id="{428F29C0-5743-4956-804A-EF02F5280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4" b="41110"/>
          <a:stretch/>
        </p:blipFill>
        <p:spPr bwMode="auto">
          <a:xfrm>
            <a:off x="3077972" y="4357790"/>
            <a:ext cx="2724150" cy="45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Музыкальный лекторий в Саду Эрмитаж и SberJazz | Jazzmap.ru">
            <a:extLst>
              <a:ext uri="{FF2B5EF4-FFF2-40B4-BE49-F238E27FC236}">
                <a16:creationId xmlns:a16="http://schemas.microsoft.com/office/drawing/2014/main" id="{D142EA86-7734-4FDD-9B44-6CC7AC92A7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5" t="42310" r="20802" b="42096"/>
          <a:stretch/>
        </p:blipFill>
        <p:spPr bwMode="auto">
          <a:xfrm>
            <a:off x="6255965" y="4272249"/>
            <a:ext cx="2774623" cy="49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623103-63E1-4918-975A-13F0CCE5ADD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301" t="40205" r="17337" b="39939"/>
          <a:stretch/>
        </p:blipFill>
        <p:spPr>
          <a:xfrm>
            <a:off x="10306564" y="4371067"/>
            <a:ext cx="1379350" cy="42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7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EE1A7BF-414F-4BD2-86D6-FC3D1E04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847140"/>
            <a:ext cx="6972014" cy="510977"/>
          </a:xfrm>
        </p:spPr>
        <p:txBody>
          <a:bodyPr/>
          <a:lstStyle/>
          <a:p>
            <a:r>
              <a:rPr lang="ru-RU" dirty="0"/>
              <a:t>Видеосвязь – основные подходы к созданию решений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60D08-2F40-493C-A1B4-1BED1B551368}"/>
              </a:ext>
            </a:extLst>
          </p:cNvPr>
          <p:cNvSpPr txBox="1"/>
          <p:nvPr/>
        </p:nvSpPr>
        <p:spPr>
          <a:xfrm>
            <a:off x="417615" y="1486545"/>
            <a:ext cx="67268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20C33"/>
                </a:solidFill>
              </a:rPr>
              <a:t>Вендоры, начинавшие с классической архитектуры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IVA Technologies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Trueconf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Vinteo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Видеомост</a:t>
            </a:r>
          </a:p>
          <a:p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Вендоры, ориентировавшиеся на «лёгкие» сценарии ВКС и вебинары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МТС Линк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Контур</a:t>
            </a:r>
            <a:r>
              <a:rPr lang="en-US" dirty="0"/>
              <a:t>.Talk</a:t>
            </a:r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Вендоры их Китая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Yealink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Вендоры, выросшие из экосистем заказчиков</a:t>
            </a:r>
            <a:r>
              <a:rPr lang="en-US" b="1" dirty="0">
                <a:solidFill>
                  <a:srgbClr val="A20C33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SberJazz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ДИОН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FBBF7E0-53BD-40D6-BFBD-D486C50E0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89" y="1358117"/>
            <a:ext cx="4238011" cy="423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41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EE1A7BF-414F-4BD2-86D6-FC3D1E045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МЕССЕДЖИНГ </a:t>
            </a:r>
          </a:p>
        </p:txBody>
      </p:sp>
      <p:sp>
        <p:nvSpPr>
          <p:cNvPr id="2" name="Подзаголовок 1">
            <a:extLst>
              <a:ext uri="{FF2B5EF4-FFF2-40B4-BE49-F238E27FC236}">
                <a16:creationId xmlns:a16="http://schemas.microsoft.com/office/drawing/2014/main" id="{BDCAA181-155E-495B-BC1F-2483776446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Основные игроки рынка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 descr="Программное обеспечение МойОфис ✓ Безопасные лицензионные офисные программы  российского производства">
            <a:extLst>
              <a:ext uri="{FF2B5EF4-FFF2-40B4-BE49-F238E27FC236}">
                <a16:creationId xmlns:a16="http://schemas.microsoft.com/office/drawing/2014/main" id="{E236D9BB-F265-45D3-8081-55F75C0E8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9" y="3352647"/>
            <a:ext cx="3005996" cy="10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ессенджер eXpress для корпоративных коммуникаций">
            <a:extLst>
              <a:ext uri="{FF2B5EF4-FFF2-40B4-BE49-F238E27FC236}">
                <a16:creationId xmlns:a16="http://schemas.microsoft.com/office/drawing/2014/main" id="{5E903448-AFD1-4572-BF5C-AF2C5748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875" y1="38875" x2="45875" y2="38875"/>
                        <a14:foregroundMark x1="52625" y1="36750" x2="52625" y2="36750"/>
                        <a14:foregroundMark x1="64125" y1="35500" x2="64125" y2="35500"/>
                        <a14:foregroundMark x1="70875" y1="36750" x2="70875" y2="36750"/>
                        <a14:foregroundMark x1="85875" y1="35500" x2="85875" y2="35500"/>
                        <a14:foregroundMark x1="17750" y1="38000" x2="17750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922" y="3076765"/>
            <a:ext cx="1821051" cy="18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РОСЧАТ обзор программы, отзывы, функционал, цены на pickTech">
            <a:extLst>
              <a:ext uri="{FF2B5EF4-FFF2-40B4-BE49-F238E27FC236}">
                <a16:creationId xmlns:a16="http://schemas.microsoft.com/office/drawing/2014/main" id="{D50833C1-5E27-4FF5-AC26-CC4348866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8" t="14738" r="15962" b="16323"/>
          <a:stretch/>
        </p:blipFill>
        <p:spPr bwMode="auto">
          <a:xfrm>
            <a:off x="5162271" y="4697361"/>
            <a:ext cx="1424324" cy="147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Яндекс.Мессенджер - EduTech Club">
            <a:extLst>
              <a:ext uri="{FF2B5EF4-FFF2-40B4-BE49-F238E27FC236}">
                <a16:creationId xmlns:a16="http://schemas.microsoft.com/office/drawing/2014/main" id="{FACA8E9A-A731-41D2-A369-401D7C90A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1" t="40565" r="14809" b="40904"/>
          <a:stretch/>
        </p:blipFill>
        <p:spPr bwMode="auto">
          <a:xfrm>
            <a:off x="8993475" y="5208034"/>
            <a:ext cx="2719953" cy="45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Битрикс24.CRM: Описание, Функции и Интерфейс – 2024">
            <a:extLst>
              <a:ext uri="{FF2B5EF4-FFF2-40B4-BE49-F238E27FC236}">
                <a16:creationId xmlns:a16="http://schemas.microsoft.com/office/drawing/2014/main" id="{D498CA3F-BA67-4BBF-857B-EF698FD96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12" y="4267198"/>
            <a:ext cx="2337780" cy="23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Р7-Офис — Википедия">
            <a:extLst>
              <a:ext uri="{FF2B5EF4-FFF2-40B4-BE49-F238E27FC236}">
                <a16:creationId xmlns:a16="http://schemas.microsoft.com/office/drawing/2014/main" id="{7DE8FD8A-A1DB-42BD-866B-E391DDD4C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2" b="26896"/>
          <a:stretch/>
        </p:blipFill>
        <p:spPr bwMode="auto">
          <a:xfrm>
            <a:off x="9097647" y="3575300"/>
            <a:ext cx="2736594" cy="64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701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014276-011B-4ECF-A7AF-1D3570473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15" y="5513760"/>
            <a:ext cx="4821065" cy="1279930"/>
          </a:xfrm>
          <a:prstGeom prst="rect">
            <a:avLst/>
          </a:prstGeom>
        </p:spPr>
      </p:pic>
      <p:sp>
        <p:nvSpPr>
          <p:cNvPr id="7" name="Заголовок 10">
            <a:extLst>
              <a:ext uri="{FF2B5EF4-FFF2-40B4-BE49-F238E27FC236}">
                <a16:creationId xmlns:a16="http://schemas.microsoft.com/office/drawing/2014/main" id="{6EE1A7BF-414F-4BD2-86D6-FC3D1E045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615" y="682868"/>
            <a:ext cx="6972014" cy="510977"/>
          </a:xfrm>
        </p:spPr>
        <p:txBody>
          <a:bodyPr/>
          <a:lstStyle/>
          <a:p>
            <a:r>
              <a:rPr lang="ru-RU" dirty="0"/>
              <a:t>Месседжинг – основные подходы к созданию решений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6408E8-CB57-4F9B-8AE8-BAB69DDE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B62B0-A595-463A-B2EE-387080CABF9D}" type="slidenum">
              <a:rPr lang="ru-RU" smtClean="0"/>
              <a:t>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99206-3786-4846-9F22-D4E718B3216E}"/>
              </a:ext>
            </a:extLst>
          </p:cNvPr>
          <p:cNvSpPr txBox="1"/>
          <p:nvPr/>
        </p:nvSpPr>
        <p:spPr>
          <a:xfrm>
            <a:off x="417615" y="1383936"/>
            <a:ext cx="66293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A20C33"/>
                </a:solidFill>
              </a:rPr>
              <a:t>Вендоры, вырастившие месседжинг в дополнение </a:t>
            </a:r>
            <a:br>
              <a:rPr lang="ru-RU" b="1" dirty="0">
                <a:solidFill>
                  <a:srgbClr val="A20C33"/>
                </a:solidFill>
              </a:rPr>
            </a:br>
            <a:r>
              <a:rPr lang="ru-RU" b="1" dirty="0">
                <a:solidFill>
                  <a:srgbClr val="A20C33"/>
                </a:solidFill>
              </a:rPr>
              <a:t>к офисному пакету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МойОфис </a:t>
            </a:r>
            <a:r>
              <a:rPr lang="en-US" dirty="0"/>
              <a:t>Squadus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Р7-Команда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Вендоры, вырастившие месседжинг в дополнение </a:t>
            </a:r>
            <a:br>
              <a:rPr lang="ru-RU" b="1" dirty="0">
                <a:solidFill>
                  <a:srgbClr val="A20C33"/>
                </a:solidFill>
              </a:rPr>
            </a:br>
            <a:r>
              <a:rPr lang="ru-RU" b="1" dirty="0">
                <a:solidFill>
                  <a:srgbClr val="A20C33"/>
                </a:solidFill>
              </a:rPr>
              <a:t>к классическому коммуникационному решению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РосЧат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Вендоры, вырастившие месседжинг в дополнение </a:t>
            </a:r>
            <a:br>
              <a:rPr lang="ru-RU" b="1" dirty="0">
                <a:solidFill>
                  <a:srgbClr val="A20C33"/>
                </a:solidFill>
              </a:rPr>
            </a:br>
            <a:r>
              <a:rPr lang="ru-RU" b="1" dirty="0">
                <a:solidFill>
                  <a:srgbClr val="A20C33"/>
                </a:solidFill>
              </a:rPr>
              <a:t>к </a:t>
            </a:r>
            <a:r>
              <a:rPr lang="en-US" b="1" dirty="0">
                <a:solidFill>
                  <a:srgbClr val="A20C33"/>
                </a:solidFill>
              </a:rPr>
              <a:t>CRM-</a:t>
            </a:r>
            <a:r>
              <a:rPr lang="ru-RU" b="1" dirty="0">
                <a:solidFill>
                  <a:srgbClr val="A20C33"/>
                </a:solidFill>
              </a:rPr>
              <a:t>платформе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Bitrix24</a:t>
            </a:r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Вендоры, сразу сфокусировавшиеся именно </a:t>
            </a:r>
            <a:br>
              <a:rPr lang="ru-RU" b="1" dirty="0">
                <a:solidFill>
                  <a:srgbClr val="A20C33"/>
                </a:solidFill>
              </a:rPr>
            </a:br>
            <a:r>
              <a:rPr lang="ru-RU" b="1" dirty="0">
                <a:solidFill>
                  <a:srgbClr val="A20C33"/>
                </a:solidFill>
              </a:rPr>
              <a:t>на месседжинговом продукте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Express.MS</a:t>
            </a:r>
            <a:endParaRPr lang="ru-RU" dirty="0"/>
          </a:p>
          <a:p>
            <a:endParaRPr lang="ru-RU" dirty="0"/>
          </a:p>
          <a:p>
            <a:r>
              <a:rPr lang="ru-RU" b="1" dirty="0">
                <a:solidFill>
                  <a:srgbClr val="A20C33"/>
                </a:solidFill>
              </a:rPr>
              <a:t>Вендоры, предлагающие месседжинг только из облака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Яндекс.360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41B7CF-5CF3-42D4-9D7B-5FC3942D9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96" y="938357"/>
            <a:ext cx="5215368" cy="52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675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686968"/>
      </a:dk2>
      <a:lt2>
        <a:srgbClr val="F2F2F2"/>
      </a:lt2>
      <a:accent1>
        <a:srgbClr val="A20C33"/>
      </a:accent1>
      <a:accent2>
        <a:srgbClr val="2396D3"/>
      </a:accent2>
      <a:accent3>
        <a:srgbClr val="C76D85"/>
      </a:accent3>
      <a:accent4>
        <a:srgbClr val="66A9D9"/>
      </a:accent4>
      <a:accent5>
        <a:srgbClr val="A6A8AB"/>
      </a:accent5>
      <a:accent6>
        <a:srgbClr val="99C6E6"/>
      </a:accent6>
      <a:hlink>
        <a:srgbClr val="0070C0"/>
      </a:hlink>
      <a:folHlink>
        <a:srgbClr val="954F72"/>
      </a:folHlink>
    </a:clrScheme>
    <a:fontScheme name="SL_Sego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9AFB25E-C917-447B-81FE-B3D83EB94715}" vid="{4B0003F5-08E1-489E-B05C-FF743A4EA8C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14ba06-d282-498b-84eb-69d0be64b02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3443A67A4E5F45BF1505C8DBDB26AE" ma:contentTypeVersion="15" ma:contentTypeDescription="Create a new document." ma:contentTypeScope="" ma:versionID="5dabf2cc8fc2c149ccec0187ef050e41">
  <xsd:schema xmlns:xsd="http://www.w3.org/2001/XMLSchema" xmlns:xs="http://www.w3.org/2001/XMLSchema" xmlns:p="http://schemas.microsoft.com/office/2006/metadata/properties" xmlns:ns3="b214ba06-d282-498b-84eb-69d0be64b02e" xmlns:ns4="35d40a50-7d07-4c5d-9383-9e58adc860dd" targetNamespace="http://schemas.microsoft.com/office/2006/metadata/properties" ma:root="true" ma:fieldsID="03b900144156467d572ff53719f3be1c" ns3:_="" ns4:_="">
    <xsd:import namespace="b214ba06-d282-498b-84eb-69d0be64b02e"/>
    <xsd:import namespace="35d40a50-7d07-4c5d-9383-9e58adc860d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14ba06-d282-498b-84eb-69d0be64b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d40a50-7d07-4c5d-9383-9e58adc860d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F2ACDA-DF6C-41DB-9517-91AFCEB260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50429-56C6-40AE-8507-8B32654BB2CA}">
  <ds:schemaRefs>
    <ds:schemaRef ds:uri="35d40a50-7d07-4c5d-9383-9e58adc860dd"/>
    <ds:schemaRef ds:uri="http://purl.org/dc/elements/1.1/"/>
    <ds:schemaRef ds:uri="b214ba06-d282-498b-84eb-69d0be64b02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348F573-82F0-4469-A830-B5810F223D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14ba06-d282-498b-84eb-69d0be64b02e"/>
    <ds:schemaRef ds:uri="35d40a50-7d07-4c5d-9383-9e58adc8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Корпоративные коммуникационные платформы_01.03.2024_v1.2</Template>
  <TotalTime>571</TotalTime>
  <Words>3112</Words>
  <Application>Microsoft Office PowerPoint</Application>
  <PresentationFormat>Широкоэкранный</PresentationFormat>
  <Paragraphs>238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Segoe UI Semibold</vt:lpstr>
      <vt:lpstr>Wingdings</vt:lpstr>
      <vt:lpstr>Тема Office</vt:lpstr>
      <vt:lpstr>Корпоративные коммуникационные платформы</vt:lpstr>
      <vt:lpstr>Типы коммуникационных решений</vt:lpstr>
      <vt:lpstr>Чего ждёт заказчик </vt:lpstr>
      <vt:lpstr>ТЕЛЕФОНИЯ </vt:lpstr>
      <vt:lpstr>Телефония – основные подходы к созданию решений</vt:lpstr>
      <vt:lpstr>ВИДЕОСВЯЗЬ</vt:lpstr>
      <vt:lpstr>Видеосвязь – основные подходы к созданию решений</vt:lpstr>
      <vt:lpstr>МЕССЕДЖИНГ </vt:lpstr>
      <vt:lpstr>Месседжинг – основные подходы к созданию решений</vt:lpstr>
      <vt:lpstr>Подход Софтлайн к комплексным проектам</vt:lpstr>
      <vt:lpstr>Резюме – состояние рынка коммуникаций 2024</vt:lpstr>
      <vt:lpstr>Резюме – чем может помочь Софтлайн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Корпоративные коммуникационные платформы</dc:title>
  <dc:creator>Gera, Alexey</dc:creator>
  <cp:lastModifiedBy>Gera, Alexey</cp:lastModifiedBy>
  <cp:revision>27</cp:revision>
  <dcterms:created xsi:type="dcterms:W3CDTF">2024-02-26T07:28:14Z</dcterms:created>
  <dcterms:modified xsi:type="dcterms:W3CDTF">2024-02-29T14:26:19Z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0x0101003D3443A67A4E5F45BF1505C8DBDB26AE</vt:lpwstr>
  </property>
</Properties>
</file>